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0" r:id="rId7"/>
    <p:sldId id="261" r:id="rId8"/>
    <p:sldId id="264" r:id="rId9"/>
    <p:sldId id="263"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55"/>
  </p:normalViewPr>
  <p:slideViewPr>
    <p:cSldViewPr snapToGrid="0">
      <p:cViewPr varScale="1">
        <p:scale>
          <a:sx n="103" d="100"/>
          <a:sy n="103" d="100"/>
        </p:scale>
        <p:origin x="14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3/10/2023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3/10/2023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3/10/2023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3/10/2023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a:t>3/10/2023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a:pPr/>
              <a:t>3/10/2023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ACD6-1E71-3BF9-5E93-9162CD1C0715}"/>
              </a:ext>
            </a:extLst>
          </p:cNvPr>
          <p:cNvSpPr>
            <a:spLocks noGrp="1"/>
          </p:cNvSpPr>
          <p:nvPr>
            <p:ph type="ctrTitle"/>
          </p:nvPr>
        </p:nvSpPr>
        <p:spPr/>
        <p:txBody>
          <a:bodyPr/>
          <a:lstStyle/>
          <a:p>
            <a:r>
              <a:rPr lang="en-US" dirty="0"/>
              <a:t>The Holy Spirit described as Oil</a:t>
            </a:r>
          </a:p>
        </p:txBody>
      </p:sp>
      <p:sp>
        <p:nvSpPr>
          <p:cNvPr id="3" name="Subtitle 2">
            <a:extLst>
              <a:ext uri="{FF2B5EF4-FFF2-40B4-BE49-F238E27FC236}">
                <a16:creationId xmlns:a16="http://schemas.microsoft.com/office/drawing/2014/main" id="{36FDD998-F939-3C31-FE87-4A2F81F93E4A}"/>
              </a:ext>
            </a:extLst>
          </p:cNvPr>
          <p:cNvSpPr>
            <a:spLocks noGrp="1"/>
          </p:cNvSpPr>
          <p:nvPr>
            <p:ph type="subTitle" idx="1"/>
          </p:nvPr>
        </p:nvSpPr>
        <p:spPr/>
        <p:txBody>
          <a:bodyPr/>
          <a:lstStyle/>
          <a:p>
            <a:r>
              <a:rPr lang="en-US" dirty="0">
                <a:solidFill>
                  <a:schemeClr val="tx1"/>
                </a:solidFill>
              </a:rPr>
              <a:t>Hebrew = Shemen</a:t>
            </a:r>
          </a:p>
          <a:p>
            <a:r>
              <a:rPr lang="en-US" dirty="0">
                <a:solidFill>
                  <a:schemeClr val="tx1"/>
                </a:solidFill>
              </a:rPr>
              <a:t>Greek = Elaion</a:t>
            </a:r>
          </a:p>
        </p:txBody>
      </p:sp>
    </p:spTree>
    <p:extLst>
      <p:ext uri="{BB962C8B-B14F-4D97-AF65-F5344CB8AC3E}">
        <p14:creationId xmlns:p14="http://schemas.microsoft.com/office/powerpoint/2010/main" val="20885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61210F8D-F7F2-47FC-91CB-247E361A5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41509D60-00A2-43CB-85EE-55A4E714BF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8E3936-50AB-38E6-3493-75368D6FB874}"/>
              </a:ext>
            </a:extLst>
          </p:cNvPr>
          <p:cNvSpPr>
            <a:spLocks noGrp="1"/>
          </p:cNvSpPr>
          <p:nvPr>
            <p:ph type="title"/>
          </p:nvPr>
        </p:nvSpPr>
        <p:spPr>
          <a:xfrm>
            <a:off x="6417733" y="618517"/>
            <a:ext cx="4860494" cy="981683"/>
          </a:xfrm>
        </p:spPr>
        <p:txBody>
          <a:bodyPr vert="horz" lIns="91440" tIns="45720" rIns="91440" bIns="45720" rtlCol="0" anchor="ctr">
            <a:normAutofit/>
          </a:bodyPr>
          <a:lstStyle/>
          <a:p>
            <a:r>
              <a:rPr lang="en-US" sz="3600" dirty="0"/>
              <a:t>James 5: 14 &amp; 15</a:t>
            </a:r>
          </a:p>
        </p:txBody>
      </p:sp>
      <p:sp>
        <p:nvSpPr>
          <p:cNvPr id="4" name="Text Placeholder 3">
            <a:extLst>
              <a:ext uri="{FF2B5EF4-FFF2-40B4-BE49-F238E27FC236}">
                <a16:creationId xmlns:a16="http://schemas.microsoft.com/office/drawing/2014/main" id="{ACB57C43-1D02-FF0B-2D4C-B43C54CECD25}"/>
              </a:ext>
            </a:extLst>
          </p:cNvPr>
          <p:cNvSpPr>
            <a:spLocks noGrp="1"/>
          </p:cNvSpPr>
          <p:nvPr>
            <p:ph type="body" sz="half" idx="2"/>
          </p:nvPr>
        </p:nvSpPr>
        <p:spPr>
          <a:xfrm>
            <a:off x="4029075" y="1888435"/>
            <a:ext cx="7500316" cy="4351048"/>
          </a:xfrm>
        </p:spPr>
        <p:txBody>
          <a:bodyPr vert="horz" lIns="91440" tIns="45720" rIns="91440" bIns="45720" rtlCol="0">
            <a:normAutofit/>
          </a:bodyPr>
          <a:lstStyle/>
          <a:p>
            <a:r>
              <a:rPr lang="en-US" sz="3200" dirty="0"/>
              <a:t>“Is anyone among you sick? Let them call the elders of the church to pray over them and anoint them with oil in the name of the lord. And the prayer offered in faith will make them well; the lord will raise them up…” </a:t>
            </a:r>
          </a:p>
        </p:txBody>
      </p:sp>
      <p:pic>
        <p:nvPicPr>
          <p:cNvPr id="8" name="Picture 7">
            <a:extLst>
              <a:ext uri="{FF2B5EF4-FFF2-40B4-BE49-F238E27FC236}">
                <a16:creationId xmlns:a16="http://schemas.microsoft.com/office/drawing/2014/main" id="{60DA293B-29E1-6118-2B3A-40FD770ED3E0}"/>
              </a:ext>
            </a:extLst>
          </p:cNvPr>
          <p:cNvPicPr>
            <a:picLocks noChangeAspect="1"/>
          </p:cNvPicPr>
          <p:nvPr/>
        </p:nvPicPr>
        <p:blipFill>
          <a:blip r:embed="rId4"/>
          <a:stretch>
            <a:fillRect/>
          </a:stretch>
        </p:blipFill>
        <p:spPr>
          <a:xfrm>
            <a:off x="323850" y="1308131"/>
            <a:ext cx="3381375" cy="5305425"/>
          </a:xfrm>
          <a:prstGeom prst="rect">
            <a:avLst/>
          </a:prstGeom>
        </p:spPr>
      </p:pic>
    </p:spTree>
    <p:extLst>
      <p:ext uri="{BB962C8B-B14F-4D97-AF65-F5344CB8AC3E}">
        <p14:creationId xmlns:p14="http://schemas.microsoft.com/office/powerpoint/2010/main" val="76364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585039-CDA7-4B76-B013-776F970D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84" y="0"/>
            <a:ext cx="12173816"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D53D942-8031-42E8-88B4-E03A710E8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FD07472-970F-49B5-8994-ADEAA3148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930400" cy="6858002"/>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2869BAE-8EC0-4D16-ACB8-F0CBFDD904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524" t="71774" r="2564"/>
          <a:stretch/>
        </p:blipFill>
        <p:spPr>
          <a:xfrm>
            <a:off x="18184" y="4822361"/>
            <a:ext cx="1911902" cy="2035640"/>
          </a:xfrm>
          <a:prstGeom prst="rect">
            <a:avLst/>
          </a:prstGeom>
        </p:spPr>
      </p:pic>
      <p:pic>
        <p:nvPicPr>
          <p:cNvPr id="19" name="Picture 18">
            <a:extLst>
              <a:ext uri="{FF2B5EF4-FFF2-40B4-BE49-F238E27FC236}">
                <a16:creationId xmlns:a16="http://schemas.microsoft.com/office/drawing/2014/main" id="{3524A7AE-FFF7-4F70-9AEA-01A5DFF77B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9896" t="75007" r="30510"/>
          <a:stretch/>
        </p:blipFill>
        <p:spPr>
          <a:xfrm>
            <a:off x="297855" y="5471958"/>
            <a:ext cx="889881" cy="638482"/>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6" name="Content Placeholder 5">
            <a:extLst>
              <a:ext uri="{FF2B5EF4-FFF2-40B4-BE49-F238E27FC236}">
                <a16:creationId xmlns:a16="http://schemas.microsoft.com/office/drawing/2014/main" id="{2B5C3CC6-5A5E-C97E-87B5-6F40BE6B0F97}"/>
              </a:ext>
            </a:extLst>
          </p:cNvPr>
          <p:cNvSpPr>
            <a:spLocks noGrp="1"/>
          </p:cNvSpPr>
          <p:nvPr>
            <p:ph sz="quarter" idx="13"/>
          </p:nvPr>
        </p:nvSpPr>
        <p:spPr>
          <a:xfrm>
            <a:off x="2600030" y="1242391"/>
            <a:ext cx="8922025" cy="4449417"/>
          </a:xfrm>
        </p:spPr>
        <p:txBody>
          <a:bodyPr anchor="t">
            <a:normAutofit/>
          </a:bodyPr>
          <a:lstStyle/>
          <a:p>
            <a:r>
              <a:rPr lang="en-US" sz="3200" dirty="0"/>
              <a:t>When the Holy Spirit is upon us:</a:t>
            </a:r>
          </a:p>
          <a:p>
            <a:r>
              <a:rPr lang="en-US" sz="3200" dirty="0"/>
              <a:t>Like Jesus – we will proclaim the good news</a:t>
            </a:r>
          </a:p>
          <a:p>
            <a:r>
              <a:rPr lang="en-US" sz="3200" dirty="0"/>
              <a:t>We will have power to be witnesses and overcome sin and temptation</a:t>
            </a:r>
          </a:p>
          <a:p>
            <a:r>
              <a:rPr lang="en-US" sz="3200" dirty="0"/>
              <a:t>We become instruments of healing</a:t>
            </a:r>
          </a:p>
        </p:txBody>
      </p:sp>
      <p:sp>
        <p:nvSpPr>
          <p:cNvPr id="5" name="Title 4">
            <a:extLst>
              <a:ext uri="{FF2B5EF4-FFF2-40B4-BE49-F238E27FC236}">
                <a16:creationId xmlns:a16="http://schemas.microsoft.com/office/drawing/2014/main" id="{E357C673-EC28-3B35-65B7-567B2A63D5A2}"/>
              </a:ext>
            </a:extLst>
          </p:cNvPr>
          <p:cNvSpPr>
            <a:spLocks noGrp="1"/>
          </p:cNvSpPr>
          <p:nvPr>
            <p:ph type="title"/>
          </p:nvPr>
        </p:nvSpPr>
        <p:spPr>
          <a:xfrm>
            <a:off x="1930086" y="126632"/>
            <a:ext cx="9348139" cy="1306972"/>
          </a:xfrm>
        </p:spPr>
        <p:txBody>
          <a:bodyPr>
            <a:normAutofit/>
          </a:bodyPr>
          <a:lstStyle/>
          <a:p>
            <a:r>
              <a:rPr lang="en-US" sz="4400" dirty="0"/>
              <a:t>Summary</a:t>
            </a:r>
          </a:p>
        </p:txBody>
      </p:sp>
    </p:spTree>
    <p:extLst>
      <p:ext uri="{BB962C8B-B14F-4D97-AF65-F5344CB8AC3E}">
        <p14:creationId xmlns:p14="http://schemas.microsoft.com/office/powerpoint/2010/main" val="359166116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6"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8">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9" name="Rectangle 40">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DD213E9-91AB-EEA0-D514-E485679CF775}"/>
              </a:ext>
            </a:extLst>
          </p:cNvPr>
          <p:cNvSpPr>
            <a:spLocks noGrp="1"/>
          </p:cNvSpPr>
          <p:nvPr>
            <p:ph type="title"/>
          </p:nvPr>
        </p:nvSpPr>
        <p:spPr>
          <a:xfrm>
            <a:off x="639697" y="328336"/>
            <a:ext cx="3352128" cy="1280546"/>
          </a:xfrm>
        </p:spPr>
        <p:txBody>
          <a:bodyPr vert="horz" lIns="91440" tIns="45720" rIns="91440" bIns="45720" rtlCol="0" anchor="ctr">
            <a:normAutofit/>
          </a:bodyPr>
          <a:lstStyle/>
          <a:p>
            <a:r>
              <a:rPr lang="en-US" dirty="0"/>
              <a:t>Three grades of oil</a:t>
            </a:r>
          </a:p>
        </p:txBody>
      </p:sp>
      <p:sp>
        <p:nvSpPr>
          <p:cNvPr id="10" name="Content Placeholder 9">
            <a:extLst>
              <a:ext uri="{FF2B5EF4-FFF2-40B4-BE49-F238E27FC236}">
                <a16:creationId xmlns:a16="http://schemas.microsoft.com/office/drawing/2014/main" id="{F2792C74-C535-4FAE-A4E0-F6EA6FE3FEAA}"/>
              </a:ext>
            </a:extLst>
          </p:cNvPr>
          <p:cNvSpPr>
            <a:spLocks noGrp="1"/>
          </p:cNvSpPr>
          <p:nvPr>
            <p:ph sz="quarter" idx="14"/>
          </p:nvPr>
        </p:nvSpPr>
        <p:spPr>
          <a:xfrm>
            <a:off x="208355" y="1713623"/>
            <a:ext cx="4214812" cy="4731820"/>
          </a:xfrm>
        </p:spPr>
        <p:txBody>
          <a:bodyPr vert="horz" lIns="91440" tIns="45720" rIns="91440" bIns="45720" rtlCol="0">
            <a:noAutofit/>
          </a:bodyPr>
          <a:lstStyle/>
          <a:p>
            <a:r>
              <a:rPr lang="en-US" sz="2400" dirty="0"/>
              <a:t>EVOO = extra virgin oil, the first ground and collected – temple</a:t>
            </a:r>
          </a:p>
          <a:p>
            <a:endParaRPr lang="en-US" sz="2400" dirty="0"/>
          </a:p>
          <a:p>
            <a:r>
              <a:rPr lang="en-US" sz="2400" dirty="0"/>
              <a:t>Ordinary Olive Oil = used for cooking</a:t>
            </a:r>
          </a:p>
          <a:p>
            <a:pPr marL="0"/>
            <a:endParaRPr lang="en-US" sz="2400" dirty="0"/>
          </a:p>
          <a:p>
            <a:r>
              <a:rPr lang="en-US" sz="2400" dirty="0"/>
              <a:t>Pomace oil (opo) = left over oil used for grease, etc.</a:t>
            </a:r>
          </a:p>
        </p:txBody>
      </p:sp>
      <p:sp>
        <p:nvSpPr>
          <p:cNvPr id="45" name="Rectangle 44">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pic>
        <p:nvPicPr>
          <p:cNvPr id="6" name="Picture 5">
            <a:extLst>
              <a:ext uri="{FF2B5EF4-FFF2-40B4-BE49-F238E27FC236}">
                <a16:creationId xmlns:a16="http://schemas.microsoft.com/office/drawing/2014/main" id="{10CCE31C-B963-E622-9F65-039E1BE47EA9}"/>
              </a:ext>
            </a:extLst>
          </p:cNvPr>
          <p:cNvPicPr>
            <a:picLocks noChangeAspect="1"/>
          </p:cNvPicPr>
          <p:nvPr/>
        </p:nvPicPr>
        <p:blipFill>
          <a:blip r:embed="rId4"/>
          <a:stretch>
            <a:fillRect/>
          </a:stretch>
        </p:blipFill>
        <p:spPr>
          <a:xfrm>
            <a:off x="4712838" y="-3"/>
            <a:ext cx="7477125" cy="6858000"/>
          </a:xfrm>
          <a:prstGeom prst="rect">
            <a:avLst/>
          </a:prstGeom>
        </p:spPr>
      </p:pic>
    </p:spTree>
    <p:extLst>
      <p:ext uri="{BB962C8B-B14F-4D97-AF65-F5344CB8AC3E}">
        <p14:creationId xmlns:p14="http://schemas.microsoft.com/office/powerpoint/2010/main" val="326653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5" name="Title 4">
            <a:extLst>
              <a:ext uri="{FF2B5EF4-FFF2-40B4-BE49-F238E27FC236}">
                <a16:creationId xmlns:a16="http://schemas.microsoft.com/office/drawing/2014/main" id="{3A379B7C-72CD-A6EA-68F7-5FDB802E1FB1}"/>
              </a:ext>
            </a:extLst>
          </p:cNvPr>
          <p:cNvSpPr>
            <a:spLocks noGrp="1"/>
          </p:cNvSpPr>
          <p:nvPr>
            <p:ph type="title"/>
          </p:nvPr>
        </p:nvSpPr>
        <p:spPr>
          <a:xfrm>
            <a:off x="959896" y="960814"/>
            <a:ext cx="2732249" cy="4912936"/>
          </a:xfrm>
        </p:spPr>
        <p:txBody>
          <a:bodyPr anchor="ctr">
            <a:normAutofit/>
          </a:bodyPr>
          <a:lstStyle/>
          <a:p>
            <a:pPr algn="r"/>
            <a:r>
              <a:rPr lang="en-US" sz="4000" dirty="0">
                <a:solidFill>
                  <a:schemeClr val="bg1"/>
                </a:solidFill>
              </a:rPr>
              <a:t>Old Testament use:</a:t>
            </a:r>
          </a:p>
        </p:txBody>
      </p:sp>
      <p:sp>
        <p:nvSpPr>
          <p:cNvPr id="6" name="Content Placeholder 5">
            <a:extLst>
              <a:ext uri="{FF2B5EF4-FFF2-40B4-BE49-F238E27FC236}">
                <a16:creationId xmlns:a16="http://schemas.microsoft.com/office/drawing/2014/main" id="{94E62C47-38E0-7BEA-9D0F-EDED77806415}"/>
              </a:ext>
            </a:extLst>
          </p:cNvPr>
          <p:cNvSpPr>
            <a:spLocks noGrp="1"/>
          </p:cNvSpPr>
          <p:nvPr>
            <p:ph sz="quarter" idx="13"/>
          </p:nvPr>
        </p:nvSpPr>
        <p:spPr>
          <a:xfrm>
            <a:off x="4462700" y="648298"/>
            <a:ext cx="7280475" cy="5821950"/>
          </a:xfrm>
        </p:spPr>
        <p:txBody>
          <a:bodyPr anchor="t">
            <a:normAutofit/>
          </a:bodyPr>
          <a:lstStyle/>
          <a:p>
            <a:r>
              <a:rPr lang="en-US" sz="3200" dirty="0"/>
              <a:t>Exodus 30: 29 = Connected to an “anointing”, represents the power and presence of the Holy spirit, to set apart and to consecrate</a:t>
            </a:r>
          </a:p>
          <a:p>
            <a:endParaRPr lang="en-US" sz="3200" dirty="0"/>
          </a:p>
          <a:p>
            <a:r>
              <a:rPr lang="en-US" sz="3200" dirty="0"/>
              <a:t>Lev. 2:1-2 = grain offerings – oil and incense poured on the grain, burnt as a memorial of God’s power and presence</a:t>
            </a:r>
          </a:p>
          <a:p>
            <a:endParaRPr lang="en-US" sz="3200" dirty="0"/>
          </a:p>
          <a:p>
            <a:endParaRPr lang="en-US" sz="2800" dirty="0"/>
          </a:p>
          <a:p>
            <a:endParaRPr lang="en-US" sz="2800" dirty="0"/>
          </a:p>
          <a:p>
            <a:endParaRPr lang="en-US" sz="2800" dirty="0"/>
          </a:p>
        </p:txBody>
      </p:sp>
    </p:spTree>
    <p:extLst>
      <p:ext uri="{BB962C8B-B14F-4D97-AF65-F5344CB8AC3E}">
        <p14:creationId xmlns:p14="http://schemas.microsoft.com/office/powerpoint/2010/main" val="228345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FD7DFE9-2C4F-B30B-3B42-C958C46449E1}"/>
              </a:ext>
            </a:extLst>
          </p:cNvPr>
          <p:cNvSpPr>
            <a:spLocks noGrp="1"/>
          </p:cNvSpPr>
          <p:nvPr>
            <p:ph type="title"/>
          </p:nvPr>
        </p:nvSpPr>
        <p:spPr>
          <a:xfrm>
            <a:off x="738014" y="1036767"/>
            <a:ext cx="4115048" cy="987944"/>
          </a:xfrm>
        </p:spPr>
        <p:txBody>
          <a:bodyPr vert="horz" lIns="91440" tIns="45720" rIns="91440" bIns="45720" rtlCol="0" anchor="ctr">
            <a:normAutofit/>
          </a:bodyPr>
          <a:lstStyle/>
          <a:p>
            <a:r>
              <a:rPr lang="en-US" dirty="0"/>
              <a:t>The menorah</a:t>
            </a:r>
          </a:p>
        </p:txBody>
      </p:sp>
      <p:sp>
        <p:nvSpPr>
          <p:cNvPr id="6" name="Content Placeholder 5">
            <a:extLst>
              <a:ext uri="{FF2B5EF4-FFF2-40B4-BE49-F238E27FC236}">
                <a16:creationId xmlns:a16="http://schemas.microsoft.com/office/drawing/2014/main" id="{48BDDB23-FA8E-A8BC-071F-A8A967337C2D}"/>
              </a:ext>
            </a:extLst>
          </p:cNvPr>
          <p:cNvSpPr>
            <a:spLocks noGrp="1"/>
          </p:cNvSpPr>
          <p:nvPr>
            <p:ph sz="quarter" idx="14"/>
          </p:nvPr>
        </p:nvSpPr>
        <p:spPr>
          <a:xfrm>
            <a:off x="457381" y="2131517"/>
            <a:ext cx="5229225" cy="4552431"/>
          </a:xfrm>
        </p:spPr>
        <p:txBody>
          <a:bodyPr vert="horz" lIns="91440" tIns="45720" rIns="91440" bIns="45720" rtlCol="0">
            <a:normAutofit/>
          </a:bodyPr>
          <a:lstStyle/>
          <a:p>
            <a:pPr algn="just"/>
            <a:r>
              <a:rPr lang="en-US" sz="2800" dirty="0"/>
              <a:t>Always had to filled with oil as a a representation of the “Light” – Jesus said, “I am the Light of the world”</a:t>
            </a:r>
          </a:p>
          <a:p>
            <a:pPr marL="0" indent="0" algn="just">
              <a:buNone/>
            </a:pPr>
            <a:endParaRPr lang="en-US" sz="2800" dirty="0"/>
          </a:p>
          <a:p>
            <a:pPr algn="just"/>
            <a:r>
              <a:rPr lang="en-US" sz="2800" dirty="0"/>
              <a:t>It is the oil (Holy Spirit) who empowers the light…</a:t>
            </a:r>
          </a:p>
        </p:txBody>
      </p:sp>
      <p:pic>
        <p:nvPicPr>
          <p:cNvPr id="7" name="Picture 6">
            <a:extLst>
              <a:ext uri="{FF2B5EF4-FFF2-40B4-BE49-F238E27FC236}">
                <a16:creationId xmlns:a16="http://schemas.microsoft.com/office/drawing/2014/main" id="{A1116E28-0BFE-334B-C24E-137A70B99906}"/>
              </a:ext>
            </a:extLst>
          </p:cNvPr>
          <p:cNvPicPr>
            <a:picLocks noChangeAspect="1"/>
          </p:cNvPicPr>
          <p:nvPr/>
        </p:nvPicPr>
        <p:blipFill>
          <a:blip r:embed="rId4"/>
          <a:stretch>
            <a:fillRect/>
          </a:stretch>
        </p:blipFill>
        <p:spPr>
          <a:xfrm>
            <a:off x="5967503" y="1264006"/>
            <a:ext cx="5943600" cy="4143375"/>
          </a:xfrm>
          <a:prstGeom prst="rect">
            <a:avLst/>
          </a:prstGeom>
        </p:spPr>
      </p:pic>
    </p:spTree>
    <p:extLst>
      <p:ext uri="{BB962C8B-B14F-4D97-AF65-F5344CB8AC3E}">
        <p14:creationId xmlns:p14="http://schemas.microsoft.com/office/powerpoint/2010/main" val="273866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9863AAD-F0AE-718F-436E-2CC8DC603C32}"/>
              </a:ext>
            </a:extLst>
          </p:cNvPr>
          <p:cNvSpPr>
            <a:spLocks noGrp="1"/>
          </p:cNvSpPr>
          <p:nvPr>
            <p:ph sz="quarter" idx="13"/>
          </p:nvPr>
        </p:nvSpPr>
        <p:spPr>
          <a:xfrm>
            <a:off x="913774" y="900113"/>
            <a:ext cx="10363826" cy="5755329"/>
          </a:xfrm>
        </p:spPr>
        <p:txBody>
          <a:bodyPr>
            <a:normAutofit fontScale="92500" lnSpcReduction="10000"/>
          </a:bodyPr>
          <a:lstStyle/>
          <a:p>
            <a:r>
              <a:rPr lang="en-US" sz="2800" dirty="0"/>
              <a:t>OLD TESTAMENT USE OF “YITSHAR” = FRESH OIL SAME CONCEPT AS “NEW WINE”</a:t>
            </a:r>
          </a:p>
          <a:p>
            <a:endParaRPr lang="en-US" sz="2800" dirty="0"/>
          </a:p>
          <a:p>
            <a:r>
              <a:rPr lang="en-US" sz="2800" u="sng" dirty="0"/>
              <a:t>ANOINTING THE PERSON WITH OIL </a:t>
            </a:r>
            <a:r>
              <a:rPr lang="en-US" sz="2800" dirty="0"/>
              <a:t>= DAVID – A GOOD EXAMPLE, </a:t>
            </a:r>
          </a:p>
          <a:p>
            <a:pPr marL="0" indent="0">
              <a:buNone/>
            </a:pPr>
            <a:r>
              <a:rPr lang="en-US" sz="2800" dirty="0"/>
              <a:t> I SAMUEL 16 AND PSALMS 23: 5</a:t>
            </a:r>
          </a:p>
          <a:p>
            <a:r>
              <a:rPr lang="en-US" sz="2800" u="sng" dirty="0"/>
              <a:t>NOT FOR SIN OFFERINGS</a:t>
            </a:r>
          </a:p>
          <a:p>
            <a:r>
              <a:rPr lang="en-US" sz="2800" u="sng" dirty="0"/>
              <a:t>MEDICINAL PURPOSES </a:t>
            </a:r>
            <a:r>
              <a:rPr lang="en-US" sz="2800" dirty="0"/>
              <a:t>= ISAIAH 1:6</a:t>
            </a:r>
          </a:p>
          <a:p>
            <a:r>
              <a:rPr lang="en-US" sz="2800" u="sng" dirty="0"/>
              <a:t>OIL OF GLADNESS </a:t>
            </a:r>
            <a:r>
              <a:rPr lang="en-US" sz="2800" dirty="0"/>
              <a:t>= ISAIAH 61: 3 – the oil of joy instead of sorrow</a:t>
            </a:r>
          </a:p>
          <a:p>
            <a:r>
              <a:rPr lang="en-US" sz="2800" u="sng" dirty="0"/>
              <a:t>OIL TO BRING UNITY </a:t>
            </a:r>
            <a:r>
              <a:rPr lang="en-US" sz="2800" dirty="0"/>
              <a:t>= PSALMS 133 – OIL POURED FROM MT HERMON DOWN TO MT ZION</a:t>
            </a:r>
          </a:p>
        </p:txBody>
      </p:sp>
    </p:spTree>
    <p:extLst>
      <p:ext uri="{BB962C8B-B14F-4D97-AF65-F5344CB8AC3E}">
        <p14:creationId xmlns:p14="http://schemas.microsoft.com/office/powerpoint/2010/main" val="216643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06BFB3-C2AD-8294-C619-6B2028611481}"/>
              </a:ext>
            </a:extLst>
          </p:cNvPr>
          <p:cNvSpPr>
            <a:spLocks noGrp="1"/>
          </p:cNvSpPr>
          <p:nvPr>
            <p:ph type="title"/>
          </p:nvPr>
        </p:nvSpPr>
        <p:spPr>
          <a:xfrm>
            <a:off x="5995686" y="640832"/>
            <a:ext cx="5962952" cy="863878"/>
          </a:xfrm>
        </p:spPr>
        <p:txBody>
          <a:bodyPr vert="horz" lIns="91440" tIns="45720" rIns="91440" bIns="45720" rtlCol="0" anchor="t">
            <a:normAutofit/>
          </a:bodyPr>
          <a:lstStyle/>
          <a:p>
            <a:r>
              <a:rPr lang="en-US" sz="2800" dirty="0"/>
              <a:t>In </a:t>
            </a:r>
            <a:r>
              <a:rPr lang="en-US" sz="2800" dirty="0" err="1"/>
              <a:t>luke</a:t>
            </a:r>
            <a:r>
              <a:rPr lang="en-US" sz="2800" dirty="0"/>
              <a:t> 4:18, Jesus read </a:t>
            </a:r>
            <a:br>
              <a:rPr lang="en-US" sz="2800" dirty="0"/>
            </a:br>
            <a:r>
              <a:rPr lang="en-US" sz="2800" dirty="0"/>
              <a:t>Isaiah 61: 1 &amp; 2</a:t>
            </a:r>
          </a:p>
        </p:txBody>
      </p:sp>
      <p:sp>
        <p:nvSpPr>
          <p:cNvPr id="4" name="Content Placeholder 3">
            <a:extLst>
              <a:ext uri="{FF2B5EF4-FFF2-40B4-BE49-F238E27FC236}">
                <a16:creationId xmlns:a16="http://schemas.microsoft.com/office/drawing/2014/main" id="{F530F24F-F687-3477-9C03-B4837E9CC356}"/>
              </a:ext>
            </a:extLst>
          </p:cNvPr>
          <p:cNvSpPr>
            <a:spLocks noGrp="1"/>
          </p:cNvSpPr>
          <p:nvPr>
            <p:ph sz="quarter" idx="14"/>
          </p:nvPr>
        </p:nvSpPr>
        <p:spPr>
          <a:xfrm>
            <a:off x="5995685" y="1597306"/>
            <a:ext cx="5962952" cy="4651095"/>
          </a:xfrm>
        </p:spPr>
        <p:txBody>
          <a:bodyPr vert="horz" lIns="91440" tIns="45720" rIns="91440" bIns="45720" rtlCol="0">
            <a:normAutofit lnSpcReduction="10000"/>
          </a:bodyPr>
          <a:lstStyle/>
          <a:p>
            <a:pPr marL="0" indent="0" algn="ctr">
              <a:buNone/>
            </a:pPr>
            <a:r>
              <a:rPr lang="en-US" sz="2800" dirty="0"/>
              <a:t>“The Spirit of the Lord is on me, because he has anointed me to proclaim good news to the poor, He has sent me to proclaim</a:t>
            </a:r>
          </a:p>
          <a:p>
            <a:pPr marL="0" indent="0" algn="ctr">
              <a:buNone/>
            </a:pPr>
            <a:r>
              <a:rPr lang="en-US" sz="2800" dirty="0"/>
              <a:t>freedom for the prisoners, and recovery of sight to the blind, to set the oppressed free, and to proclaim the year of the lord’s favor.” </a:t>
            </a:r>
          </a:p>
        </p:txBody>
      </p:sp>
      <p:pic>
        <p:nvPicPr>
          <p:cNvPr id="8" name="Picture 7">
            <a:extLst>
              <a:ext uri="{FF2B5EF4-FFF2-40B4-BE49-F238E27FC236}">
                <a16:creationId xmlns:a16="http://schemas.microsoft.com/office/drawing/2014/main" id="{1658F2B0-6260-B23F-5400-7F6434B7ED94}"/>
              </a:ext>
            </a:extLst>
          </p:cNvPr>
          <p:cNvPicPr>
            <a:picLocks noChangeAspect="1"/>
          </p:cNvPicPr>
          <p:nvPr/>
        </p:nvPicPr>
        <p:blipFill>
          <a:blip r:embed="rId4"/>
          <a:stretch>
            <a:fillRect/>
          </a:stretch>
        </p:blipFill>
        <p:spPr>
          <a:xfrm>
            <a:off x="314022" y="1298704"/>
            <a:ext cx="5448300" cy="4857750"/>
          </a:xfrm>
          <a:prstGeom prst="rect">
            <a:avLst/>
          </a:prstGeom>
        </p:spPr>
      </p:pic>
    </p:spTree>
    <p:extLst>
      <p:ext uri="{BB962C8B-B14F-4D97-AF65-F5344CB8AC3E}">
        <p14:creationId xmlns:p14="http://schemas.microsoft.com/office/powerpoint/2010/main" val="187803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Rectangle 15">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5" name="Title 4">
            <a:extLst>
              <a:ext uri="{FF2B5EF4-FFF2-40B4-BE49-F238E27FC236}">
                <a16:creationId xmlns:a16="http://schemas.microsoft.com/office/drawing/2014/main" id="{83208B79-3FB4-3A30-09FC-3C185D8C864F}"/>
              </a:ext>
            </a:extLst>
          </p:cNvPr>
          <p:cNvSpPr>
            <a:spLocks noGrp="1"/>
          </p:cNvSpPr>
          <p:nvPr>
            <p:ph type="title"/>
          </p:nvPr>
        </p:nvSpPr>
        <p:spPr>
          <a:xfrm>
            <a:off x="959896" y="960814"/>
            <a:ext cx="2732249" cy="4912936"/>
          </a:xfrm>
        </p:spPr>
        <p:txBody>
          <a:bodyPr vert="horz" lIns="91440" tIns="45720" rIns="91440" bIns="45720" rtlCol="0" anchor="ctr">
            <a:normAutofit/>
          </a:bodyPr>
          <a:lstStyle/>
          <a:p>
            <a:pPr algn="r"/>
            <a:r>
              <a:rPr lang="en-US" sz="4000" dirty="0">
                <a:solidFill>
                  <a:schemeClr val="bg1"/>
                </a:solidFill>
              </a:rPr>
              <a:t>New Testament use:</a:t>
            </a:r>
          </a:p>
        </p:txBody>
      </p:sp>
      <p:sp>
        <p:nvSpPr>
          <p:cNvPr id="7" name="Text Placeholder 6">
            <a:extLst>
              <a:ext uri="{FF2B5EF4-FFF2-40B4-BE49-F238E27FC236}">
                <a16:creationId xmlns:a16="http://schemas.microsoft.com/office/drawing/2014/main" id="{71AD998D-2391-4A5D-3264-990F8C83384C}"/>
              </a:ext>
            </a:extLst>
          </p:cNvPr>
          <p:cNvSpPr>
            <a:spLocks noGrp="1"/>
          </p:cNvSpPr>
          <p:nvPr>
            <p:ph type="body" sz="half" idx="2"/>
          </p:nvPr>
        </p:nvSpPr>
        <p:spPr>
          <a:xfrm>
            <a:off x="4281874" y="520862"/>
            <a:ext cx="6944926" cy="6041984"/>
          </a:xfrm>
        </p:spPr>
        <p:txBody>
          <a:bodyPr vert="horz" lIns="91440" tIns="45720" rIns="91440" bIns="45720" rtlCol="0" anchor="t">
            <a:normAutofit/>
          </a:bodyPr>
          <a:lstStyle/>
          <a:p>
            <a:pPr indent="-228600" algn="l">
              <a:buFont typeface="Arial" panose="020B0604020202020204" pitchFamily="34" charset="0"/>
              <a:buChar char="•"/>
            </a:pPr>
            <a:r>
              <a:rPr lang="en-US" sz="2800" dirty="0"/>
              <a:t>Matthew 25: 1 – 13 5 wise virgins and the 5 foolish virgins:</a:t>
            </a:r>
          </a:p>
          <a:p>
            <a:pPr lvl="1" indent="-228600">
              <a:buFont typeface="Arial" panose="020B0604020202020204" pitchFamily="34" charset="0"/>
              <a:buChar char="•"/>
            </a:pPr>
            <a:r>
              <a:rPr lang="en-US" sz="2600" dirty="0"/>
              <a:t>The oil must be given individually</a:t>
            </a:r>
          </a:p>
          <a:p>
            <a:pPr lvl="1" indent="-228600">
              <a:buFont typeface="Arial" panose="020B0604020202020204" pitchFamily="34" charset="0"/>
              <a:buChar char="•"/>
            </a:pPr>
            <a:r>
              <a:rPr lang="en-US" sz="2600" dirty="0"/>
              <a:t>The oil cannot be given from one another</a:t>
            </a:r>
          </a:p>
          <a:p>
            <a:pPr lvl="1" indent="-228600">
              <a:buFont typeface="Arial" panose="020B0604020202020204" pitchFamily="34" charset="0"/>
              <a:buChar char="•"/>
            </a:pPr>
            <a:r>
              <a:rPr lang="en-US" sz="2600" dirty="0"/>
              <a:t>The oil cannot be borrowed</a:t>
            </a:r>
          </a:p>
          <a:p>
            <a:pPr lvl="1" indent="-228600">
              <a:buFont typeface="Arial" panose="020B0604020202020204" pitchFamily="34" charset="0"/>
              <a:buChar char="•"/>
            </a:pPr>
            <a:endParaRPr lang="en-US" sz="2600" dirty="0"/>
          </a:p>
          <a:p>
            <a:pPr lvl="1" indent="-228600">
              <a:buFont typeface="Arial" panose="020B0604020202020204" pitchFamily="34" charset="0"/>
              <a:buChar char="•"/>
            </a:pPr>
            <a:r>
              <a:rPr lang="en-US" sz="2600" dirty="0"/>
              <a:t>This is a parable of their relationship with the bridegroom </a:t>
            </a:r>
          </a:p>
          <a:p>
            <a:pPr lvl="1" indent="-228600">
              <a:buFont typeface="Arial" panose="020B0604020202020204" pitchFamily="34" charset="0"/>
              <a:buChar char="•"/>
            </a:pPr>
            <a:r>
              <a:rPr lang="en-US" sz="2600" dirty="0"/>
              <a:t>For the 5 foolish – the sacred became profane (unholy)</a:t>
            </a:r>
          </a:p>
        </p:txBody>
      </p:sp>
    </p:spTree>
    <p:extLst>
      <p:ext uri="{BB962C8B-B14F-4D97-AF65-F5344CB8AC3E}">
        <p14:creationId xmlns:p14="http://schemas.microsoft.com/office/powerpoint/2010/main" val="77991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2203970D-F9F1-3FDD-EDE6-ED61042A927A}"/>
              </a:ext>
            </a:extLst>
          </p:cNvPr>
          <p:cNvSpPr>
            <a:spLocks noGrp="1"/>
          </p:cNvSpPr>
          <p:nvPr>
            <p:ph type="body" sz="half" idx="2"/>
          </p:nvPr>
        </p:nvSpPr>
        <p:spPr>
          <a:xfrm>
            <a:off x="7671021" y="512089"/>
            <a:ext cx="4247799" cy="6157911"/>
          </a:xfrm>
        </p:spPr>
        <p:txBody>
          <a:bodyPr vert="horz" lIns="91440" tIns="45720" rIns="91440" bIns="45720" rtlCol="0">
            <a:normAutofit/>
          </a:bodyPr>
          <a:lstStyle/>
          <a:p>
            <a:pPr indent="-228600" algn="l">
              <a:buFont typeface="Arial" panose="020B0604020202020204" pitchFamily="34" charset="0"/>
              <a:buChar char="•"/>
            </a:pPr>
            <a:r>
              <a:rPr lang="en-US" sz="2800" dirty="0"/>
              <a:t>Mt of olives = named for the many olive trees and presses on the mountain</a:t>
            </a:r>
          </a:p>
          <a:p>
            <a:pPr indent="-228600" algn="l">
              <a:buFont typeface="Arial" panose="020B0604020202020204" pitchFamily="34" charset="0"/>
              <a:buChar char="•"/>
            </a:pPr>
            <a:endParaRPr lang="en-US" sz="2800" dirty="0"/>
          </a:p>
          <a:p>
            <a:pPr indent="-228600" algn="l">
              <a:buFont typeface="Arial" panose="020B0604020202020204" pitchFamily="34" charset="0"/>
              <a:buChar char="•"/>
            </a:pPr>
            <a:r>
              <a:rPr lang="en-US" sz="2800" dirty="0"/>
              <a:t>Roots seem eternal</a:t>
            </a:r>
          </a:p>
          <a:p>
            <a:pPr algn="l"/>
            <a:endParaRPr lang="en-US" sz="2800" dirty="0"/>
          </a:p>
          <a:p>
            <a:pPr indent="-228600" algn="l">
              <a:buFont typeface="Arial" panose="020B0604020202020204" pitchFamily="34" charset="0"/>
              <a:buChar char="•"/>
            </a:pPr>
            <a:r>
              <a:rPr lang="en-US" sz="2800" dirty="0"/>
              <a:t>Garden of gethsemane = Hebrew meaning oil press</a:t>
            </a:r>
          </a:p>
        </p:txBody>
      </p:sp>
      <p:pic>
        <p:nvPicPr>
          <p:cNvPr id="7" name="Picture 6">
            <a:extLst>
              <a:ext uri="{FF2B5EF4-FFF2-40B4-BE49-F238E27FC236}">
                <a16:creationId xmlns:a16="http://schemas.microsoft.com/office/drawing/2014/main" id="{014CE1B5-EA52-5946-6684-A2ADD5E168F9}"/>
              </a:ext>
            </a:extLst>
          </p:cNvPr>
          <p:cNvPicPr>
            <a:picLocks noChangeAspect="1"/>
          </p:cNvPicPr>
          <p:nvPr/>
        </p:nvPicPr>
        <p:blipFill>
          <a:blip r:embed="rId4"/>
          <a:stretch>
            <a:fillRect/>
          </a:stretch>
        </p:blipFill>
        <p:spPr>
          <a:xfrm>
            <a:off x="13842" y="-2"/>
            <a:ext cx="7465316" cy="6858000"/>
          </a:xfrm>
          <a:prstGeom prst="rect">
            <a:avLst/>
          </a:prstGeom>
        </p:spPr>
      </p:pic>
    </p:spTree>
    <p:extLst>
      <p:ext uri="{BB962C8B-B14F-4D97-AF65-F5344CB8AC3E}">
        <p14:creationId xmlns:p14="http://schemas.microsoft.com/office/powerpoint/2010/main" val="1095605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A047-BB03-71E6-9E03-492270CA6BAC}"/>
              </a:ext>
            </a:extLst>
          </p:cNvPr>
          <p:cNvSpPr>
            <a:spLocks noGrp="1"/>
          </p:cNvSpPr>
          <p:nvPr>
            <p:ph type="title"/>
          </p:nvPr>
        </p:nvSpPr>
        <p:spPr>
          <a:xfrm>
            <a:off x="957831" y="838436"/>
            <a:ext cx="10364451" cy="1596177"/>
          </a:xfrm>
        </p:spPr>
        <p:txBody>
          <a:bodyPr/>
          <a:lstStyle/>
          <a:p>
            <a:r>
              <a:rPr lang="en-US" dirty="0"/>
              <a:t>The Messiah</a:t>
            </a:r>
            <a:br>
              <a:rPr lang="en-US" dirty="0"/>
            </a:br>
            <a:r>
              <a:rPr lang="en-US" dirty="0"/>
              <a:t>Acts 10: 36 &amp; 38</a:t>
            </a:r>
          </a:p>
        </p:txBody>
      </p:sp>
      <p:sp>
        <p:nvSpPr>
          <p:cNvPr id="3" name="Content Placeholder 2">
            <a:extLst>
              <a:ext uri="{FF2B5EF4-FFF2-40B4-BE49-F238E27FC236}">
                <a16:creationId xmlns:a16="http://schemas.microsoft.com/office/drawing/2014/main" id="{62A7EE17-6D31-DCE1-E80F-F777E10CB11F}"/>
              </a:ext>
            </a:extLst>
          </p:cNvPr>
          <p:cNvSpPr>
            <a:spLocks noGrp="1"/>
          </p:cNvSpPr>
          <p:nvPr>
            <p:ph sz="quarter" idx="13"/>
          </p:nvPr>
        </p:nvSpPr>
        <p:spPr>
          <a:xfrm>
            <a:off x="913775" y="2815376"/>
            <a:ext cx="10452565" cy="3424107"/>
          </a:xfrm>
        </p:spPr>
        <p:txBody>
          <a:bodyPr>
            <a:normAutofit/>
          </a:bodyPr>
          <a:lstStyle/>
          <a:p>
            <a:pPr marL="0" indent="0" algn="ctr">
              <a:buNone/>
            </a:pPr>
            <a:r>
              <a:rPr lang="en-US" sz="2800" dirty="0"/>
              <a:t>“You know the message God sent to the people of Israel, announcing the good news of peace through Jesus Christ, who is Lord of all…how God anointed Jesus of Nazareth with the Holy Spirit and power, and healing all who were under the power of the devil because God was with Him.”</a:t>
            </a:r>
          </a:p>
        </p:txBody>
      </p:sp>
    </p:spTree>
    <p:extLst>
      <p:ext uri="{BB962C8B-B14F-4D97-AF65-F5344CB8AC3E}">
        <p14:creationId xmlns:p14="http://schemas.microsoft.com/office/powerpoint/2010/main" val="270886540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155</TotalTime>
  <Words>544</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 Cen MT</vt:lpstr>
      <vt:lpstr>Droplet</vt:lpstr>
      <vt:lpstr>The Holy Spirit described as Oil</vt:lpstr>
      <vt:lpstr>Three grades of oil</vt:lpstr>
      <vt:lpstr>Old Testament use:</vt:lpstr>
      <vt:lpstr>The menorah</vt:lpstr>
      <vt:lpstr>PowerPoint Presentation</vt:lpstr>
      <vt:lpstr>In luke 4:18, Jesus read  Isaiah 61: 1 &amp; 2</vt:lpstr>
      <vt:lpstr>New Testament use:</vt:lpstr>
      <vt:lpstr>PowerPoint Presentation</vt:lpstr>
      <vt:lpstr>The Messiah Acts 10: 36 &amp; 38</vt:lpstr>
      <vt:lpstr>James 5: 14 &amp; 15</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Spirit described as Oil</dc:title>
  <dc:creator>Smith, JoAnn L.</dc:creator>
  <cp:lastModifiedBy>Michael Bloomfield</cp:lastModifiedBy>
  <cp:revision>2</cp:revision>
  <dcterms:created xsi:type="dcterms:W3CDTF">2023-02-25T18:03:20Z</dcterms:created>
  <dcterms:modified xsi:type="dcterms:W3CDTF">2023-03-11T03:13:28Z</dcterms:modified>
</cp:coreProperties>
</file>