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2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74"/>
  </p:normalViewPr>
  <p:slideViewPr>
    <p:cSldViewPr snapToGrid="0">
      <p:cViewPr varScale="1">
        <p:scale>
          <a:sx n="105" d="100"/>
          <a:sy n="105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2F7A-F89D-A7FB-5464-F3E8950D8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0" y="3538726"/>
            <a:ext cx="6483954" cy="2268559"/>
          </a:xfrm>
        </p:spPr>
        <p:txBody>
          <a:bodyPr>
            <a:normAutofit fontScale="90000"/>
          </a:bodyPr>
          <a:lstStyle/>
          <a:p>
            <a:r>
              <a:rPr lang="en-US" dirty="0"/>
              <a:t>Paul &amp; Barnabas’ 1</a:t>
            </a:r>
            <a:r>
              <a:rPr lang="en-US" baseline="30000" dirty="0"/>
              <a:t>st</a:t>
            </a:r>
            <a:r>
              <a:rPr lang="en-US" dirty="0"/>
              <a:t> Missionary Journey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80B79-BCF7-C787-DAC6-60FCC076D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7200" y="1988370"/>
            <a:ext cx="5357600" cy="1160213"/>
          </a:xfrm>
        </p:spPr>
        <p:txBody>
          <a:bodyPr>
            <a:normAutofit/>
          </a:bodyPr>
          <a:lstStyle/>
          <a:p>
            <a:r>
              <a:rPr lang="en-US" sz="3200" dirty="0"/>
              <a:t>Acts 13b &amp; 14</a:t>
            </a:r>
          </a:p>
        </p:txBody>
      </p:sp>
    </p:spTree>
    <p:extLst>
      <p:ext uri="{BB962C8B-B14F-4D97-AF65-F5344CB8AC3E}">
        <p14:creationId xmlns:p14="http://schemas.microsoft.com/office/powerpoint/2010/main" val="1279385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A08A6F-C28D-4C68-9627-9B83F062F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6DAD309-1212-498F-ABAD-388FFD322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297EF4-1A36-4B32-9046-62BAFD8D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AD76564-407F-4F60-ADF5-76B75DAB8D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3C45841C-D9DC-434E-8A7B-CC1DBF4D1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6A5ACF3-B8C0-4AC9-B185-320C6CC0B3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1BB9A764-7153-4F31-B447-F92772C89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CEFF5C3-DC26-4AAD-BB6B-AAD9131B8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73B68C3-2EAC-45C2-828B-F9B1DD535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F664123-1C18-42D9-AA2A-3305B7AF2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en-US" dirty="0"/>
            </a:b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ECA997D-212A-CE87-AE80-9F723A241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306" y="243840"/>
            <a:ext cx="4666397" cy="64617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People of Lystra ran to what they understood… Greek mythology</a:t>
            </a:r>
          </a:p>
          <a:p>
            <a:endParaRPr lang="en-US" sz="2800" dirty="0"/>
          </a:p>
          <a:p>
            <a:r>
              <a:rPr lang="en-US" sz="2800" dirty="0"/>
              <a:t>Paul and Barnabas tour their robes and cried out, “We are human like you!”</a:t>
            </a:r>
          </a:p>
          <a:p>
            <a:r>
              <a:rPr lang="en-US" sz="2800" dirty="0"/>
              <a:t>Msg: God let the nations choose their way but never forsaken them – breathe, rain, joy, etc. </a:t>
            </a:r>
          </a:p>
        </p:txBody>
      </p:sp>
      <p:pic>
        <p:nvPicPr>
          <p:cNvPr id="7" name="Content Placeholder 6" descr="A person holding a lightening wand&#10;&#10;Description automatically generated">
            <a:extLst>
              <a:ext uri="{FF2B5EF4-FFF2-40B4-BE49-F238E27FC236}">
                <a16:creationId xmlns:a16="http://schemas.microsoft.com/office/drawing/2014/main" id="{5FF736CB-C63B-78EE-F7BE-0707A758025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771" r="26474"/>
          <a:stretch/>
        </p:blipFill>
        <p:spPr>
          <a:xfrm>
            <a:off x="5924758" y="417108"/>
            <a:ext cx="2688624" cy="4085698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pic>
        <p:nvPicPr>
          <p:cNvPr id="8" name="Content Placeholder 7" descr="A person in a garment&#10;&#10;Description automatically generated">
            <a:extLst>
              <a:ext uri="{FF2B5EF4-FFF2-40B4-BE49-F238E27FC236}">
                <a16:creationId xmlns:a16="http://schemas.microsoft.com/office/drawing/2014/main" id="{1C42D2CE-BDD7-D2CC-5C2E-EF77E4EDBC5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6"/>
          <a:srcRect l="2197" r="250" b="-4"/>
          <a:stretch/>
        </p:blipFill>
        <p:spPr>
          <a:xfrm>
            <a:off x="8623721" y="1650913"/>
            <a:ext cx="2781040" cy="4679147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F0C5FB67-A02E-46F4-8FD1-1E19CB0B3D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E71F76-D97F-367B-6D93-FA4AF5C1E25B}"/>
              </a:ext>
            </a:extLst>
          </p:cNvPr>
          <p:cNvSpPr txBox="1"/>
          <p:nvPr/>
        </p:nvSpPr>
        <p:spPr>
          <a:xfrm>
            <a:off x="8533187" y="823450"/>
            <a:ext cx="3015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Barnabas = Zeus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082662-B017-A306-050E-EB165DD10595}"/>
              </a:ext>
            </a:extLst>
          </p:cNvPr>
          <p:cNvSpPr txBox="1"/>
          <p:nvPr/>
        </p:nvSpPr>
        <p:spPr>
          <a:xfrm>
            <a:off x="5980891" y="5917672"/>
            <a:ext cx="268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Paul = Hermes</a:t>
            </a:r>
          </a:p>
        </p:txBody>
      </p:sp>
    </p:spTree>
    <p:extLst>
      <p:ext uri="{BB962C8B-B14F-4D97-AF65-F5344CB8AC3E}">
        <p14:creationId xmlns:p14="http://schemas.microsoft.com/office/powerpoint/2010/main" val="624893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4923D72-7E69-464B-94C5-B2530008D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00CCC86-7A88-4DFF-A0D0-6604606A2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F8ABFD-155B-4386-AE33-6E13057CF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AFAADFB1-A9D8-4319-BAC8-6B3FD36BF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17C5FC5-1BC6-470E-A163-7EE80D227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8316889-BCD7-49B5-89BD-4FC1D29FE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3E12F873-5B9B-482F-9FB3-6355C4F3B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F245259-4364-4D53-AC48-3E893885A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1C18F-0E1F-C59D-1989-ECA0164A7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536" y="169549"/>
            <a:ext cx="4203364" cy="6385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Trouble followed!</a:t>
            </a:r>
          </a:p>
        </p:txBody>
      </p:sp>
      <p:pic>
        <p:nvPicPr>
          <p:cNvPr id="6" name="Content Placeholder 5" descr="A painting of a person kneeling on the ground&#10;&#10;Description automatically generated">
            <a:extLst>
              <a:ext uri="{FF2B5EF4-FFF2-40B4-BE49-F238E27FC236}">
                <a16:creationId xmlns:a16="http://schemas.microsoft.com/office/drawing/2014/main" id="{9B77D308-DD11-B967-7678-D25AC3F3A5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5"/>
          <a:srcRect t="2498" r="-1" b="-1"/>
          <a:stretch/>
        </p:blipFill>
        <p:spPr>
          <a:xfrm>
            <a:off x="1005401" y="227"/>
            <a:ext cx="4424045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3B9C7619-9AF0-4D6F-B2E3-21032A5C3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7F386A-6722-8D0A-3134-126C18463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51802" y="865851"/>
            <a:ext cx="5711375" cy="57458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Jews from Antioch (P) and Iconium came to Lystra and caused stir/conflict</a:t>
            </a:r>
          </a:p>
          <a:p>
            <a:r>
              <a:rPr lang="en-US" sz="2800" dirty="0"/>
              <a:t>They dragged Paul out of the city and stoned him – until they thought he was dead</a:t>
            </a:r>
          </a:p>
          <a:p>
            <a:r>
              <a:rPr lang="en-US" sz="2800" dirty="0"/>
              <a:t>The believers/disciples gathered around him, he rose up, returned to the city then left the next day</a:t>
            </a:r>
          </a:p>
          <a:p>
            <a:endParaRPr lang="en-US" sz="2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AFBE0AC-23B1-4352-95D2-C71EB6D15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1AF5FBB-9FDC-4D75-9DD6-DAF01ED19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3BBBE6-F4CF-483E-BA74-B51421B4D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C790028-99AE-4AE4-8269-9913E2D50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936A2A-FE08-4EE0-A409-3EF3FA244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F0989E-BFBB-43E4-927B-2C51C7AE2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CA2469-91AA-459B-A5DD-8FFC0F70E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860FD2-CA19-4064-AA6F-68050C3D2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E1DC627-4ABE-46C9-81E9-5BB1D8CE0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1C6DF18-30CC-455D-BEF5-AD8ABBB63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397A168-9964-4557-8B18-18F68C710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EB4E0424-26BF-4CAF-B60C-9FA333BAF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F5EAC93-4557-436A-BA08-FC04B422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7E12A95-2D51-4F5B-B468-3C7BF914E4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DDC619-7DF4-0FC3-884E-152804064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633" y="5511329"/>
            <a:ext cx="3013024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/>
              <a:t>In </a:t>
            </a:r>
            <a:br>
              <a:rPr lang="en-US" dirty="0"/>
            </a:br>
            <a:r>
              <a:rPr lang="en-US" dirty="0" err="1"/>
              <a:t>Derbe</a:t>
            </a:r>
            <a:r>
              <a:rPr lang="en-US" dirty="0"/>
              <a:t>…</a:t>
            </a:r>
          </a:p>
        </p:txBody>
      </p:sp>
      <p:pic>
        <p:nvPicPr>
          <p:cNvPr id="5" name="Content Placeholder 4" descr="A map of the mediterranean sea&#10;&#10;Description automatically generated with medium confidence">
            <a:extLst>
              <a:ext uri="{FF2B5EF4-FFF2-40B4-BE49-F238E27FC236}">
                <a16:creationId xmlns:a16="http://schemas.microsoft.com/office/drawing/2014/main" id="{68C72405-CF51-FD3F-8D3A-0E142EDFEFC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1048066" y="571967"/>
            <a:ext cx="5316158" cy="4707169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03EC9-A2CC-CFF3-1E8A-9CC755219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4765" y="302525"/>
            <a:ext cx="4609702" cy="62860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Preached and taught in </a:t>
            </a:r>
            <a:r>
              <a:rPr lang="en-US" sz="2800" dirty="0" err="1"/>
              <a:t>Derbe</a:t>
            </a:r>
            <a:r>
              <a:rPr lang="en-US" sz="2800" dirty="0"/>
              <a:t>, many accepted Jesus as their Savior</a:t>
            </a:r>
          </a:p>
          <a:p>
            <a:r>
              <a:rPr lang="en-US" sz="2800" dirty="0"/>
              <a:t>Then they returned to Lystra, Iconium, Antioch to appoint &amp; strengthen the new leaders –after prayer and fasting</a:t>
            </a:r>
          </a:p>
          <a:p>
            <a:r>
              <a:rPr lang="en-US" sz="2800" dirty="0"/>
              <a:t>Returned to Antioch of Syria – completing their task</a:t>
            </a:r>
          </a:p>
          <a:p>
            <a:endParaRPr lang="en-US" sz="28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51DB18B-281E-4563-841D-F2464BEBD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27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923D72-7E69-464B-94C5-B2530008D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00CCC86-7A88-4DFF-A0D0-6604606A2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F8ABFD-155B-4386-AE33-6E13057CF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3D02AEE-30DC-4942-A9CA-7A14F8B8E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D5823F2-909F-442D-BD72-0681CCC14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231EAF6-FA22-4615-A4D3-D171F7E17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F2699857-2714-4E6A-8E11-6BEB9DF7F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6078E7-FDC0-448B-97DE-4EDA7702E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66E038-37B1-43CF-AFE0-B21E9F572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60F346-D600-9E24-121D-8CFE51B3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066" y="102611"/>
            <a:ext cx="3319381" cy="7054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Ponder…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D5A02-06A7-2707-6B47-3A348B25B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157" y="853093"/>
            <a:ext cx="5341079" cy="584472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800" dirty="0"/>
              <a:t>Msg of Jesus divides…</a:t>
            </a:r>
          </a:p>
          <a:p>
            <a:r>
              <a:rPr lang="en-US" sz="2800" dirty="0"/>
              <a:t>He confirms His work with signs and wonders</a:t>
            </a:r>
          </a:p>
          <a:p>
            <a:r>
              <a:rPr lang="en-US" sz="2800" dirty="0"/>
              <a:t>When ‘worshipped’ – they tour their robs…</a:t>
            </a:r>
          </a:p>
          <a:p>
            <a:r>
              <a:rPr lang="en-US" sz="2800" dirty="0"/>
              <a:t>God still gives mankind a choice – free will, breathe life, food, water, &amp; joy</a:t>
            </a:r>
          </a:p>
          <a:p>
            <a:r>
              <a:rPr lang="en-US" sz="2800" dirty="0"/>
              <a:t>“We must go through many hardships to enter the kingdom of God.”  14: 22</a:t>
            </a:r>
          </a:p>
        </p:txBody>
      </p:sp>
      <p:pic>
        <p:nvPicPr>
          <p:cNvPr id="5" name="Content Placeholder 4" descr="A yellow emoticon with a finger on his chin&#10;&#10;Description automatically generated">
            <a:extLst>
              <a:ext uri="{FF2B5EF4-FFF2-40B4-BE49-F238E27FC236}">
                <a16:creationId xmlns:a16="http://schemas.microsoft.com/office/drawing/2014/main" id="{CAD5B982-7142-8D3E-858A-DC9F1FC4640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5"/>
          <a:srcRect r="16817" b="-2"/>
          <a:stretch/>
        </p:blipFill>
        <p:spPr>
          <a:xfrm>
            <a:off x="6096543" y="227"/>
            <a:ext cx="5288377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31E37FC9-ED36-42CE-9877-9EAB50FA8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2586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2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map of the mediterranean sea&#10;&#10;Description automatically generated with medium confidence">
            <a:extLst>
              <a:ext uri="{FF2B5EF4-FFF2-40B4-BE49-F238E27FC236}">
                <a16:creationId xmlns:a16="http://schemas.microsoft.com/office/drawing/2014/main" id="{A11CFFA0-1BAA-47C9-4A85-B713A57B8F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064" y="185046"/>
            <a:ext cx="7954603" cy="64595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698DB0-4958-B2A0-96B8-7DD9B40F094D}"/>
              </a:ext>
            </a:extLst>
          </p:cNvPr>
          <p:cNvSpPr txBox="1"/>
          <p:nvPr/>
        </p:nvSpPr>
        <p:spPr>
          <a:xfrm>
            <a:off x="8466667" y="185046"/>
            <a:ext cx="292755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From Paphos to Perga in the region of Pamphylia</a:t>
            </a:r>
          </a:p>
          <a:p>
            <a:endParaRPr lang="en-US" sz="2800" dirty="0"/>
          </a:p>
          <a:p>
            <a:r>
              <a:rPr lang="en-US" sz="2800" dirty="0"/>
              <a:t>John Mark returns home to Jerusalem</a:t>
            </a:r>
          </a:p>
          <a:p>
            <a:endParaRPr lang="en-US" sz="2800" dirty="0"/>
          </a:p>
          <a:p>
            <a:r>
              <a:rPr lang="en-US" sz="2800" dirty="0"/>
              <a:t>Paul and Barnabas continue to Antioch #2 – in the Pisidia region</a:t>
            </a:r>
          </a:p>
        </p:txBody>
      </p:sp>
    </p:spTree>
    <p:extLst>
      <p:ext uri="{BB962C8B-B14F-4D97-AF65-F5344CB8AC3E}">
        <p14:creationId xmlns:p14="http://schemas.microsoft.com/office/powerpoint/2010/main" val="28076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12343-F847-0A78-3FBC-087D708A3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574" y="670334"/>
            <a:ext cx="8929962" cy="560832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 Pattern of sharing the Gospel is established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1C798-019B-E997-7CB2-0DAAC4673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710" y="1682496"/>
            <a:ext cx="10149162" cy="5023105"/>
          </a:xfrm>
        </p:spPr>
        <p:txBody>
          <a:bodyPr>
            <a:normAutofit fontScale="85000" lnSpcReduction="10000"/>
          </a:bodyPr>
          <a:lstStyle/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300" dirty="0">
                <a:solidFill>
                  <a:schemeClr val="tx1"/>
                </a:solidFill>
              </a:rPr>
              <a:t>First to the Synagogue (“church” - Temple is in Jerusalem)</a:t>
            </a:r>
          </a:p>
          <a:p>
            <a:r>
              <a:rPr lang="en-US" sz="3300" dirty="0">
                <a:solidFill>
                  <a:schemeClr val="tx1"/>
                </a:solidFill>
              </a:rPr>
              <a:t>Went in, sat down, did not call attention to themselves</a:t>
            </a:r>
          </a:p>
          <a:p>
            <a:r>
              <a:rPr lang="en-US" sz="3300" dirty="0">
                <a:solidFill>
                  <a:schemeClr val="tx1"/>
                </a:solidFill>
              </a:rPr>
              <a:t>The Leaders of the Synagogue noticed their visitors and asked if they (Paul and Barnabas) had “words of exhortation to share” – testimony</a:t>
            </a:r>
          </a:p>
          <a:p>
            <a:r>
              <a:rPr lang="en-US" sz="3300" dirty="0">
                <a:solidFill>
                  <a:schemeClr val="tx1"/>
                </a:solidFill>
              </a:rPr>
              <a:t>Paul stood up… (the crowd was mixed with both Jewish and Gentile followers of the Jewish religion and practices)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0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arge wave in the ocean&#10;&#10;Description automatically generated">
            <a:extLst>
              <a:ext uri="{FF2B5EF4-FFF2-40B4-BE49-F238E27FC236}">
                <a16:creationId xmlns:a16="http://schemas.microsoft.com/office/drawing/2014/main" id="{A4A39509-3B24-6B64-9A32-203FCB96E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56" y="169239"/>
            <a:ext cx="3438143" cy="3809999"/>
          </a:xfrm>
          <a:prstGeom prst="rect">
            <a:avLst/>
          </a:prstGeom>
        </p:spPr>
      </p:pic>
      <p:pic>
        <p:nvPicPr>
          <p:cNvPr id="6" name="Picture 5" descr="A map of israel with different colored areas&#10;&#10;Description automatically generated">
            <a:extLst>
              <a:ext uri="{FF2B5EF4-FFF2-40B4-BE49-F238E27FC236}">
                <a16:creationId xmlns:a16="http://schemas.microsoft.com/office/drawing/2014/main" id="{728D20E0-AA65-E997-CEF0-BC7BEFE049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468" r="4871"/>
          <a:stretch/>
        </p:blipFill>
        <p:spPr>
          <a:xfrm>
            <a:off x="4231341" y="169239"/>
            <a:ext cx="3864147" cy="3809999"/>
          </a:xfrm>
          <a:prstGeom prst="rect">
            <a:avLst/>
          </a:prstGeom>
        </p:spPr>
      </p:pic>
      <p:pic>
        <p:nvPicPr>
          <p:cNvPr id="5" name="Picture 4" descr="A map of israel with black text&#10;&#10;Description automatically generated">
            <a:extLst>
              <a:ext uri="{FF2B5EF4-FFF2-40B4-BE49-F238E27FC236}">
                <a16:creationId xmlns:a16="http://schemas.microsoft.com/office/drawing/2014/main" id="{66EA6225-1DC6-A11B-BCE9-FBCDE6CEE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4430" y="169238"/>
            <a:ext cx="3398897" cy="38099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C43FD-483A-5210-A6D5-E68E33FC8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9434" y="4259652"/>
            <a:ext cx="8063893" cy="2494714"/>
          </a:xfrm>
        </p:spPr>
        <p:txBody>
          <a:bodyPr anchor="ctr"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u="sng" dirty="0">
                <a:solidFill>
                  <a:schemeClr val="tx1"/>
                </a:solidFill>
              </a:rPr>
              <a:t>God chose Abraham’s Ancestors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In Egypt/slavery, they prospered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His mighty power freed them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He cared for them in the wilderness – 40 years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He overthrew 7 nations in Canaan for them to inherit the Promise Land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All of this took about 450 years</a:t>
            </a:r>
          </a:p>
          <a:p>
            <a:pPr lvl="1">
              <a:lnSpc>
                <a:spcPct val="90000"/>
              </a:lnSpc>
            </a:pPr>
            <a:endParaRPr lang="en-US" sz="900" dirty="0">
              <a:solidFill>
                <a:srgbClr val="FFFFFF"/>
              </a:solidFill>
            </a:endParaRPr>
          </a:p>
          <a:p>
            <a:pPr lvl="1">
              <a:lnSpc>
                <a:spcPct val="90000"/>
              </a:lnSpc>
            </a:pP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B79FEC-F6A2-0A3A-C05D-D97DA6514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9728" y="4584299"/>
            <a:ext cx="3535680" cy="1284594"/>
          </a:xfrm>
        </p:spPr>
        <p:txBody>
          <a:bodyPr anchor="ctr">
            <a:normAutofit/>
          </a:bodyPr>
          <a:lstStyle/>
          <a:p>
            <a:r>
              <a:rPr lang="en-US" sz="3200" dirty="0"/>
              <a:t>Paul first gave a historical context:</a:t>
            </a:r>
          </a:p>
        </p:txBody>
      </p:sp>
    </p:spTree>
    <p:extLst>
      <p:ext uri="{BB962C8B-B14F-4D97-AF65-F5344CB8AC3E}">
        <p14:creationId xmlns:p14="http://schemas.microsoft.com/office/powerpoint/2010/main" val="86928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collage of a person's face&#10;&#10;Description automatically generated">
            <a:extLst>
              <a:ext uri="{FF2B5EF4-FFF2-40B4-BE49-F238E27FC236}">
                <a16:creationId xmlns:a16="http://schemas.microsoft.com/office/drawing/2014/main" id="{1DE88E09-8C20-084A-0A9D-CA5151994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303"/>
          <a:stretch/>
        </p:blipFill>
        <p:spPr>
          <a:xfrm>
            <a:off x="212548" y="-1"/>
            <a:ext cx="4671437" cy="4236855"/>
          </a:xfrm>
          <a:custGeom>
            <a:avLst/>
            <a:gdLst/>
            <a:ahLst/>
            <a:cxnLst/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</p:spPr>
      </p:pic>
      <p:pic>
        <p:nvPicPr>
          <p:cNvPr id="5" name="Picture 4" descr="A painting of two men in robes&#10;&#10;Description automatically generated">
            <a:extLst>
              <a:ext uri="{FF2B5EF4-FFF2-40B4-BE49-F238E27FC236}">
                <a16:creationId xmlns:a16="http://schemas.microsoft.com/office/drawing/2014/main" id="{2EE574E1-64ED-5B5B-52F0-F983F06AE1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63" r="1" b="1"/>
          <a:stretch/>
        </p:blipFill>
        <p:spPr>
          <a:xfrm>
            <a:off x="20" y="4235547"/>
            <a:ext cx="3393882" cy="2622453"/>
          </a:xfrm>
          <a:custGeom>
            <a:avLst/>
            <a:gdLst/>
            <a:ahLst/>
            <a:cxnLst/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38ECE498-29D0-6423-3E3B-7F62564C9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2672" y="926593"/>
            <a:ext cx="7790688" cy="614476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God sent many prophets to guide Israel – God was their King!</a:t>
            </a:r>
          </a:p>
          <a:p>
            <a:r>
              <a:rPr lang="en-US" sz="2800" dirty="0"/>
              <a:t>But they wanted to be just like everyone else…</a:t>
            </a:r>
          </a:p>
          <a:p>
            <a:r>
              <a:rPr lang="en-US" sz="2800" dirty="0"/>
              <a:t>They chose Saul, taller than the others, handsome…but insecure…infirmities lead to his destruction…</a:t>
            </a:r>
          </a:p>
          <a:p>
            <a:pPr lvl="1"/>
            <a:r>
              <a:rPr lang="en-US" sz="2600" dirty="0"/>
              <a:t>He hid when they were looking to crown him</a:t>
            </a:r>
          </a:p>
          <a:p>
            <a:pPr lvl="1"/>
            <a:r>
              <a:rPr lang="en-US" sz="2600" dirty="0"/>
              <a:t>He was very jealous of David’s victories</a:t>
            </a:r>
          </a:p>
          <a:p>
            <a:pPr lvl="1"/>
            <a:r>
              <a:rPr lang="en-US" sz="2600" dirty="0"/>
              <a:t>Cruel to Israel and to his son</a:t>
            </a:r>
          </a:p>
          <a:p>
            <a:pPr lvl="1"/>
            <a:r>
              <a:rPr lang="en-US" sz="2600" dirty="0"/>
              <a:t>Disobeyed God and Samuel several times</a:t>
            </a:r>
          </a:p>
          <a:p>
            <a:pPr lvl="1"/>
            <a:r>
              <a:rPr lang="en-US" sz="2600" dirty="0"/>
              <a:t>Eventually, killed himself…</a:t>
            </a:r>
          </a:p>
          <a:p>
            <a:pPr lvl="1"/>
            <a:endParaRPr lang="en-US" sz="2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1045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7117-2F47-27C0-B325-976EF3D9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674" y="97536"/>
            <a:ext cx="10139971" cy="90220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Then came David – Tribe of Judah – The Lion of Judah chosen by God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E2DBED4-A549-7A49-E599-DE4F38E16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3392" y="1121664"/>
            <a:ext cx="5291328" cy="532790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God chose because David worshiped God with all his heart</a:t>
            </a:r>
          </a:p>
          <a:p>
            <a:endParaRPr lang="en-US" sz="2800" dirty="0"/>
          </a:p>
          <a:p>
            <a:r>
              <a:rPr lang="en-US" sz="2800" dirty="0"/>
              <a:t>God called David, “A man after My own heart” – God’s friend</a:t>
            </a:r>
          </a:p>
          <a:p>
            <a:endParaRPr lang="en-US" sz="2800" dirty="0"/>
          </a:p>
          <a:p>
            <a:r>
              <a:rPr lang="en-US" sz="2800" dirty="0"/>
              <a:t>And because he did everything God asked him - obedient</a:t>
            </a:r>
          </a:p>
        </p:txBody>
      </p:sp>
      <p:pic>
        <p:nvPicPr>
          <p:cNvPr id="5" name="Content Placeholder 4" descr="A person kneeling on the floor&#10;&#10;Description automatically generated">
            <a:extLst>
              <a:ext uri="{FF2B5EF4-FFF2-40B4-BE49-F238E27FC236}">
                <a16:creationId xmlns:a16="http://schemas.microsoft.com/office/drawing/2014/main" id="{5032265E-1C26-9A8C-F604-EEC8A71F09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79" r="11191" b="-1"/>
          <a:stretch/>
        </p:blipFill>
        <p:spPr>
          <a:xfrm>
            <a:off x="209284" y="1121664"/>
            <a:ext cx="5423429" cy="532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0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43609-48C7-38CC-D8A1-62963F3C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9937"/>
            <a:ext cx="10673418" cy="95097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From King David, God brought to Israel the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Savior Jesus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DC68FCE-F514-D178-B328-37BBF277C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6736"/>
            <a:ext cx="5587489" cy="529132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It was to Abraham’s family and God-fearing Gentiles who God sent the message of salvation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Jews and rulers did not realize that they were fulfilling prophecy by crucifying Jesus</a:t>
            </a:r>
          </a:p>
          <a:p>
            <a:r>
              <a:rPr lang="en-US" sz="2800" dirty="0">
                <a:solidFill>
                  <a:schemeClr val="tx1"/>
                </a:solidFill>
              </a:rPr>
              <a:t>Jesus rose from the dead forgiving all our sins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Jesus lives today!</a:t>
            </a:r>
          </a:p>
        </p:txBody>
      </p:sp>
      <p:pic>
        <p:nvPicPr>
          <p:cNvPr id="5" name="Content Placeholder 4" descr="A painting of a person and a lion&#10;&#10;Description automatically generated">
            <a:extLst>
              <a:ext uri="{FF2B5EF4-FFF2-40B4-BE49-F238E27FC236}">
                <a16:creationId xmlns:a16="http://schemas.microsoft.com/office/drawing/2014/main" id="{E203867C-F376-8BB7-9AC2-A5C4D44F0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53" r="2" b="2"/>
          <a:stretch/>
        </p:blipFill>
        <p:spPr>
          <a:xfrm>
            <a:off x="677334" y="1200914"/>
            <a:ext cx="5423429" cy="540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3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7796E-83E2-5FD3-48C9-9FE0E693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/>
              <a:t>They were beat-up and kicked out of Pisidian Antioch – left filled with joy and the Holy Spirit!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16D84-C439-9F52-0632-2C8D4D850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512" y="2198420"/>
            <a:ext cx="10155936" cy="4385260"/>
          </a:xfrm>
        </p:spPr>
        <p:txBody>
          <a:bodyPr anchor="t">
            <a:normAutofit/>
          </a:bodyPr>
          <a:lstStyle/>
          <a:p>
            <a:r>
              <a:rPr lang="en-US" sz="2800" dirty="0"/>
              <a:t>From Antioch in Pisidia – 2 </a:t>
            </a:r>
            <a:r>
              <a:rPr lang="en-US" sz="2800" dirty="0" err="1"/>
              <a:t>Antiochs</a:t>
            </a:r>
            <a:r>
              <a:rPr lang="en-US" sz="2800" dirty="0"/>
              <a:t> (Syria and Pisidia) they went to Iconium</a:t>
            </a:r>
          </a:p>
          <a:p>
            <a:r>
              <a:rPr lang="en-US" sz="2800" dirty="0"/>
              <a:t>Followed same pattern – synagogue first and a great number accepted Jesus as a result of their preaching/teaching</a:t>
            </a:r>
          </a:p>
          <a:p>
            <a:r>
              <a:rPr lang="en-US" sz="2800" dirty="0"/>
              <a:t>The non-believing Jews poisoned the minds of the Gentiles</a:t>
            </a:r>
          </a:p>
          <a:p>
            <a:r>
              <a:rPr lang="en-US" sz="2800" dirty="0"/>
              <a:t>God confirmed His Word by enabling them to do signs and wonders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C34596-DBFE-0E3B-563E-601877972A6E}"/>
              </a:ext>
            </a:extLst>
          </p:cNvPr>
          <p:cNvSpPr txBox="1"/>
          <p:nvPr/>
        </p:nvSpPr>
        <p:spPr>
          <a:xfrm>
            <a:off x="11448288" y="2059365"/>
            <a:ext cx="646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Ch</a:t>
            </a:r>
          </a:p>
          <a:p>
            <a:r>
              <a:rPr lang="en-US" sz="3200" dirty="0">
                <a:solidFill>
                  <a:schemeClr val="bg1"/>
                </a:solidFill>
              </a:rPr>
              <a:t>a</a:t>
            </a:r>
          </a:p>
          <a:p>
            <a:r>
              <a:rPr lang="en-US" sz="3200" dirty="0">
                <a:solidFill>
                  <a:schemeClr val="bg1"/>
                </a:solidFill>
              </a:rPr>
              <a:t>p</a:t>
            </a:r>
          </a:p>
          <a:p>
            <a:r>
              <a:rPr lang="en-US" sz="3200" dirty="0">
                <a:solidFill>
                  <a:schemeClr val="bg1"/>
                </a:solidFill>
              </a:rPr>
              <a:t>t</a:t>
            </a:r>
          </a:p>
          <a:p>
            <a:r>
              <a:rPr lang="en-US" sz="3200" dirty="0">
                <a:solidFill>
                  <a:schemeClr val="bg1"/>
                </a:solidFill>
              </a:rPr>
              <a:t>e</a:t>
            </a:r>
          </a:p>
          <a:p>
            <a:r>
              <a:rPr lang="en-US" sz="3200" dirty="0">
                <a:solidFill>
                  <a:schemeClr val="bg1"/>
                </a:solidFill>
              </a:rPr>
              <a:t>r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53705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0F3308-12C4-4DD7-ABB4-D0DFAA3C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A24046D-AAB6-4470-AC22-6448D576E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11A0A85-392D-49DA-B9EC-82262B3B9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73AFD74C-283C-45BD-885B-6E6635E4B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E3DE725-FEB0-422F-BDBA-A29C95768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058156-257B-4118-BA50-5869C8AF6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EF3721-FB4C-415F-7C5F-82668FFA5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42" y="573024"/>
            <a:ext cx="5305381" cy="6145098"/>
          </a:xfrm>
        </p:spPr>
        <p:txBody>
          <a:bodyPr anchor="t">
            <a:normAutofit lnSpcReduction="10000"/>
          </a:bodyPr>
          <a:lstStyle/>
          <a:p>
            <a:r>
              <a:rPr lang="en-US" sz="2800" dirty="0"/>
              <a:t>The message of Jesus will often divide people</a:t>
            </a:r>
          </a:p>
          <a:p>
            <a:r>
              <a:rPr lang="en-US" sz="2800" dirty="0"/>
              <a:t>A plot to persecute Paul &amp; Barnabas stirred; they escaped and went to Lystra and </a:t>
            </a:r>
            <a:r>
              <a:rPr lang="en-US" sz="2800" dirty="0" err="1"/>
              <a:t>Derbe</a:t>
            </a:r>
            <a:endParaRPr lang="en-US" sz="2800" dirty="0"/>
          </a:p>
          <a:p>
            <a:r>
              <a:rPr lang="en-US" sz="2800" dirty="0"/>
              <a:t>In Lystra, the Lord healed a man who was crippled from birth. Paul looked at him and said, “Stand up…” and he jumped up and walked!</a:t>
            </a:r>
          </a:p>
          <a:p>
            <a:endParaRPr lang="en-US" sz="1600" dirty="0"/>
          </a:p>
        </p:txBody>
      </p:sp>
      <p:pic>
        <p:nvPicPr>
          <p:cNvPr id="7" name="Content Placeholder 4" descr="A map of the mediterranean sea&#10;&#10;Description automatically generated with medium confidence">
            <a:extLst>
              <a:ext uri="{FF2B5EF4-FFF2-40B4-BE49-F238E27FC236}">
                <a16:creationId xmlns:a16="http://schemas.microsoft.com/office/drawing/2014/main" id="{89E83F38-9BE8-989D-2D3C-2AFBFC924D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2319" y="305130"/>
            <a:ext cx="5305382" cy="6242304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23B4D99-FEA8-489A-8436-A2F113BE1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23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87</TotalTime>
  <Words>723</Words>
  <Application>Microsoft Macintosh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MS Shell Dlg 2</vt:lpstr>
      <vt:lpstr>Wingdings</vt:lpstr>
      <vt:lpstr>Wingdings 3</vt:lpstr>
      <vt:lpstr>Madison</vt:lpstr>
      <vt:lpstr>Paul &amp; Barnabas’ 1st Missionary Journey</vt:lpstr>
      <vt:lpstr>PowerPoint Presentation</vt:lpstr>
      <vt:lpstr>A Pattern of sharing the Gospel is established:</vt:lpstr>
      <vt:lpstr>Paul first gave a historical context:</vt:lpstr>
      <vt:lpstr>PowerPoint Presentation</vt:lpstr>
      <vt:lpstr>Then came David – Tribe of Judah – The Lion of Judah chosen by God</vt:lpstr>
      <vt:lpstr>From King David, God brought to Israel the  Savior Jesus</vt:lpstr>
      <vt:lpstr>They were beat-up and kicked out of Pisidian Antioch – left filled with joy and the Holy Spirit!</vt:lpstr>
      <vt:lpstr>PowerPoint Presentation</vt:lpstr>
      <vt:lpstr> </vt:lpstr>
      <vt:lpstr>Trouble followed!</vt:lpstr>
      <vt:lpstr>In  Derbe…</vt:lpstr>
      <vt:lpstr>Ponder…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&amp; Barnabas’ 1st Missionary Journey</dc:title>
  <dc:creator>JoAnn Smith</dc:creator>
  <cp:lastModifiedBy>JoAnn Smith</cp:lastModifiedBy>
  <cp:revision>1</cp:revision>
  <dcterms:created xsi:type="dcterms:W3CDTF">2023-10-20T17:04:39Z</dcterms:created>
  <dcterms:modified xsi:type="dcterms:W3CDTF">2023-10-20T18:32:39Z</dcterms:modified>
</cp:coreProperties>
</file>