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>
      <p:cViewPr>
        <p:scale>
          <a:sx n="113" d="100"/>
          <a:sy n="113" d="100"/>
        </p:scale>
        <p:origin x="-1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12/29/23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12/29/23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12/29/23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/>
              <a:t>12/29/23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03A1C-3211-0CE6-5641-53E997CE4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New Beginning!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7F298-D296-828B-A9B1-B799F555C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Acts 17: 16 - 33</a:t>
            </a:r>
          </a:p>
        </p:txBody>
      </p:sp>
    </p:spTree>
    <p:extLst>
      <p:ext uri="{BB962C8B-B14F-4D97-AF65-F5344CB8AC3E}">
        <p14:creationId xmlns:p14="http://schemas.microsoft.com/office/powerpoint/2010/main" val="2919707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A60B-248D-4F00-E26B-5172EF7D6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998C-F41A-22C1-B0D1-567D0BB35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423" y="372533"/>
            <a:ext cx="10648421" cy="6032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You notice?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3600" dirty="0"/>
              <a:t>60 minutes = 1 hour</a:t>
            </a:r>
          </a:p>
          <a:p>
            <a:pPr marL="0" indent="0">
              <a:buNone/>
            </a:pPr>
            <a:r>
              <a:rPr lang="en-US" sz="3600" dirty="0"/>
              <a:t>24 hours = 1 day</a:t>
            </a:r>
          </a:p>
          <a:p>
            <a:pPr marL="0" indent="0">
              <a:buNone/>
            </a:pPr>
            <a:r>
              <a:rPr lang="en-US" sz="3600" dirty="0"/>
              <a:t>7 days = 1 week</a:t>
            </a:r>
          </a:p>
          <a:p>
            <a:pPr marL="0" indent="0">
              <a:buNone/>
            </a:pPr>
            <a:r>
              <a:rPr lang="en-US" sz="3600" dirty="0"/>
              <a:t>4 weeks = 1 month</a:t>
            </a:r>
          </a:p>
          <a:p>
            <a:pPr marL="0" indent="0">
              <a:buNone/>
            </a:pPr>
            <a:r>
              <a:rPr lang="en-US" sz="3600" dirty="0"/>
              <a:t>12 months = 1 year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000" dirty="0"/>
              <a:t>And we start all over again…a new year</a:t>
            </a:r>
          </a:p>
        </p:txBody>
      </p:sp>
    </p:spTree>
    <p:extLst>
      <p:ext uri="{BB962C8B-B14F-4D97-AF65-F5344CB8AC3E}">
        <p14:creationId xmlns:p14="http://schemas.microsoft.com/office/powerpoint/2010/main" val="398482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52FD7-ACE7-0FC9-616A-C192DDAE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194" y="799306"/>
            <a:ext cx="4479821" cy="56387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The Story:</a:t>
            </a:r>
            <a:br>
              <a:rPr lang="en-US" sz="2800" dirty="0"/>
            </a:br>
            <a:r>
              <a:rPr lang="en-US" sz="2400" dirty="0"/>
              <a:t>From Berea – sent to Athens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Athens known for their philosophers, teachers, intellectuals.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 city had a large hill called “Mars Hill”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On the “Hill” was built a lecture hall called the “Areopagus” – an outdoor amphitheater</a:t>
            </a:r>
          </a:p>
        </p:txBody>
      </p:sp>
      <p:pic>
        <p:nvPicPr>
          <p:cNvPr id="4" name="Content Placeholder 3" descr="A map of greece with black text&#10;&#10;Description automatically generated">
            <a:extLst>
              <a:ext uri="{FF2B5EF4-FFF2-40B4-BE49-F238E27FC236}">
                <a16:creationId xmlns:a16="http://schemas.microsoft.com/office/drawing/2014/main" id="{D282BB28-7576-603B-480C-3F15EA64A2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l="12614" r="2068"/>
          <a:stretch/>
        </p:blipFill>
        <p:spPr>
          <a:xfrm>
            <a:off x="1346539" y="799305"/>
            <a:ext cx="4495546" cy="56387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375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61A6-2086-927F-97F0-4FE3852C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8393"/>
          </a:xfrm>
        </p:spPr>
        <p:txBody>
          <a:bodyPr/>
          <a:lstStyle/>
          <a:p>
            <a:pPr algn="ctr"/>
            <a:r>
              <a:rPr lang="en-US" sz="2800" dirty="0"/>
              <a:t>Mars Hill in the Areopagus – Paul’s “greatest message” preached!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5BFF1-A7AE-B6EC-4EFB-84227DB0C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06223"/>
            <a:ext cx="11185626" cy="480226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Paul walks through Athens and becomes ‘greatly distressed’ because he see idols to false gods everywhere</a:t>
            </a:r>
          </a:p>
          <a:p>
            <a:r>
              <a:rPr lang="en-US" sz="2800" dirty="0"/>
              <a:t>He goes to the synagogue (Jewish church) and speaks to the Jews and God-fearing listeners (Greeks who change to accept and practice Jewish beliefs) – preaching the resurrection (remember Pharisees believe – Sadducees not)</a:t>
            </a:r>
          </a:p>
          <a:p>
            <a:r>
              <a:rPr lang="en-US" sz="2800" dirty="0"/>
              <a:t>“What is this man babbling?”  “He preaches a new religion” “What does this mean?”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Paul is taken to the Areopagus…</a:t>
            </a:r>
          </a:p>
        </p:txBody>
      </p:sp>
    </p:spTree>
    <p:extLst>
      <p:ext uri="{BB962C8B-B14F-4D97-AF65-F5344CB8AC3E}">
        <p14:creationId xmlns:p14="http://schemas.microsoft.com/office/powerpoint/2010/main" val="205374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C0470B-08D9-E4D2-8F49-94C79F4E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9060"/>
          </a:xfrm>
        </p:spPr>
        <p:txBody>
          <a:bodyPr/>
          <a:lstStyle/>
          <a:p>
            <a:r>
              <a:rPr lang="en-US" dirty="0"/>
              <a:t>Paul meets the Epicureans &amp; Stoics: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915F34-D17A-2F67-5CFD-2619B2046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2" y="1337205"/>
            <a:ext cx="4396338" cy="57626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Epicureans: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9AC62-9B88-F177-5399-E9620CD9C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5068" y="2008894"/>
            <a:ext cx="4754584" cy="4247444"/>
          </a:xfrm>
        </p:spPr>
        <p:txBody>
          <a:bodyPr>
            <a:normAutofit/>
          </a:bodyPr>
          <a:lstStyle/>
          <a:p>
            <a:r>
              <a:rPr lang="en-US" sz="2800" dirty="0"/>
              <a:t>Greek philosophy </a:t>
            </a:r>
            <a:r>
              <a:rPr lang="en-US" sz="2000" dirty="0"/>
              <a:t>(500 bc)</a:t>
            </a:r>
            <a:r>
              <a:rPr lang="en-US" sz="2800" dirty="0"/>
              <a:t> created by Epimenides</a:t>
            </a:r>
          </a:p>
          <a:p>
            <a:r>
              <a:rPr lang="en-US" sz="2800" dirty="0"/>
              <a:t>Pleasure must be the only internal sought goal</a:t>
            </a:r>
          </a:p>
          <a:p>
            <a:r>
              <a:rPr lang="en-US" sz="2800" dirty="0"/>
              <a:t>No political involvement</a:t>
            </a:r>
          </a:p>
          <a:p>
            <a:r>
              <a:rPr lang="en-US" sz="2800" dirty="0"/>
              <a:t>Live simply and peacefully</a:t>
            </a:r>
          </a:p>
          <a:p>
            <a:endParaRPr lang="en-US"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28ADFC5-3EEC-F832-3937-3C15E72C2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4494" y="1345672"/>
            <a:ext cx="4396339" cy="57626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Stoics: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5FC762-9BD2-8B62-632C-428F16C06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008894"/>
            <a:ext cx="5894038" cy="4247444"/>
          </a:xfrm>
        </p:spPr>
        <p:txBody>
          <a:bodyPr>
            <a:normAutofit/>
          </a:bodyPr>
          <a:lstStyle/>
          <a:p>
            <a:r>
              <a:rPr lang="en-US" sz="2800" dirty="0"/>
              <a:t>Created by Aratus from Tarsus </a:t>
            </a:r>
            <a:r>
              <a:rPr lang="en-US" sz="2000" dirty="0"/>
              <a:t>(315 – 245 bc)</a:t>
            </a:r>
            <a:endParaRPr lang="en-US" sz="2800" dirty="0"/>
          </a:p>
          <a:p>
            <a:r>
              <a:rPr lang="en-US" sz="2800" dirty="0"/>
              <a:t>God is unknowable – no personal relationship</a:t>
            </a:r>
          </a:p>
          <a:p>
            <a:r>
              <a:rPr lang="en-US" sz="2800" dirty="0"/>
              <a:t>Can please God by your duty, intellect, and good behavior</a:t>
            </a:r>
          </a:p>
          <a:p>
            <a:r>
              <a:rPr lang="en-US" sz="2800" dirty="0"/>
              <a:t>We can liberate ourselves from fear and anxiety by submitting to the will of the divine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560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175B47-9770-D887-81A6-7EA157BC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93" y="238228"/>
            <a:ext cx="9931578" cy="1748615"/>
          </a:xfrm>
        </p:spPr>
        <p:txBody>
          <a:bodyPr/>
          <a:lstStyle/>
          <a:p>
            <a:pPr algn="ctr"/>
            <a:r>
              <a:rPr lang="en-US" sz="2800" dirty="0"/>
              <a:t>Paul starts with, “I see you are religious (hungry), I looked very carefully…many idols but you still do not know…one is named ‘to the unknown god’ let me tell you Who He is…”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69FD961-2AE2-97FA-2090-410A5A96C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792" y="2322690"/>
            <a:ext cx="11118363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 God Who made all things IS LORD of heaven and earth</a:t>
            </a:r>
          </a:p>
          <a:p>
            <a:r>
              <a:rPr lang="en-US" sz="2800" dirty="0"/>
              <a:t>You/we cannot earn His attention by ‘serving as if He needs anything…He Himself gives everything’ v23 (?Stoics?)</a:t>
            </a:r>
          </a:p>
          <a:p>
            <a:r>
              <a:rPr lang="en-US" sz="2800" dirty="0"/>
              <a:t>Through one man (Adam) all earth is inhabited and He marked out the boundaries of where they live (countries)</a:t>
            </a:r>
          </a:p>
          <a:p>
            <a:r>
              <a:rPr lang="en-US" sz="2800" dirty="0"/>
              <a:t>He established their appointed time in history – He knows our name and puts us where we are in history’s time…He sets our birth and death…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82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E71F-40A0-727F-FAF1-8FBDB71D9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1949"/>
          </a:xfrm>
        </p:spPr>
        <p:txBody>
          <a:bodyPr/>
          <a:lstStyle/>
          <a:p>
            <a:r>
              <a:rPr lang="en-US" dirty="0"/>
              <a:t>?Why? – </a:t>
            </a:r>
            <a:r>
              <a:rPr lang="en-US" sz="3200" dirty="0"/>
              <a:t>So people would seek Him </a:t>
            </a:r>
            <a:r>
              <a:rPr lang="en-US" sz="2400" dirty="0"/>
              <a:t>v27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FF24-C227-9376-B4AB-6519B2DED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9468"/>
            <a:ext cx="10422644" cy="4842932"/>
          </a:xfrm>
        </p:spPr>
        <p:txBody>
          <a:bodyPr>
            <a:normAutofit/>
          </a:bodyPr>
          <a:lstStyle/>
          <a:p>
            <a:r>
              <a:rPr lang="en-US" sz="2800" dirty="0"/>
              <a:t>V28 (Epicurean poem quoted) “For in Him we live and move and have our being”…</a:t>
            </a:r>
          </a:p>
          <a:p>
            <a:endParaRPr lang="en-US" sz="2800" dirty="0"/>
          </a:p>
          <a:p>
            <a:r>
              <a:rPr lang="en-US" sz="2800" dirty="0"/>
              <a:t>V28 (Stoic writer Aratus quoted) “We are His offspring (children)”.</a:t>
            </a:r>
          </a:p>
          <a:p>
            <a:endParaRPr lang="en-US" sz="2800" dirty="0"/>
          </a:p>
          <a:p>
            <a:r>
              <a:rPr lang="en-US" sz="2800" dirty="0"/>
              <a:t>Your own literature says He made us…So how can the God Who made us be an idol made by human hands and made of silver, gold, and stone?</a:t>
            </a:r>
          </a:p>
        </p:txBody>
      </p:sp>
    </p:spTree>
    <p:extLst>
      <p:ext uri="{BB962C8B-B14F-4D97-AF65-F5344CB8AC3E}">
        <p14:creationId xmlns:p14="http://schemas.microsoft.com/office/powerpoint/2010/main" val="3245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DF4DD-4CFB-D46B-6DEF-8179580E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305962"/>
            <a:ext cx="9404723" cy="800349"/>
          </a:xfrm>
        </p:spPr>
        <p:txBody>
          <a:bodyPr/>
          <a:lstStyle/>
          <a:p>
            <a:pPr algn="ctr"/>
            <a:r>
              <a:rPr lang="en-US" sz="3200" dirty="0"/>
              <a:t>Idols are not gods! And God is NOT an idol!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1DF3A-6C7D-28CF-A73F-4858131CC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512" y="1501422"/>
            <a:ext cx="10566400" cy="4746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This is a NEW DAY!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V30 In the past God overlooked/tolerated such ignorance … BUT now…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He commands all to repent – the Day of Judgement is set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Judgement will come from ‘the appointed man’ – Christ Jesus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You will know Him because he was risen from the dead!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07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8DE5-EF07-9DE4-BA09-7C7DF210F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believed – Some did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39333-7D30-B292-7F1A-9E2CC90F1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87177" cy="4195481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Are you an Epicurean Christian? = </a:t>
            </a:r>
            <a:r>
              <a:rPr lang="en-US" sz="3200" dirty="0"/>
              <a:t>believe in Jesus, ask forgiveness, and live for peace and please self? (once saved, always saved, I can do whatever I want now)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600" dirty="0"/>
              <a:t>Are you a Stoic Christian? = </a:t>
            </a:r>
            <a:r>
              <a:rPr lang="en-US" sz="3200" dirty="0"/>
              <a:t>believe in Jesus, work hard to be forgiven, and do do do for the Lord to earn His approval? </a:t>
            </a:r>
          </a:p>
        </p:txBody>
      </p:sp>
    </p:spTree>
    <p:extLst>
      <p:ext uri="{BB962C8B-B14F-4D97-AF65-F5344CB8AC3E}">
        <p14:creationId xmlns:p14="http://schemas.microsoft.com/office/powerpoint/2010/main" val="2559797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5EDA9-7223-440D-082E-909C86D3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1949"/>
          </a:xfrm>
        </p:spPr>
        <p:txBody>
          <a:bodyPr/>
          <a:lstStyle/>
          <a:p>
            <a:pPr algn="ctr"/>
            <a:r>
              <a:rPr lang="en-US" dirty="0"/>
              <a:t>Born again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A93DC-32A9-2529-D465-A9AB585E3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54668"/>
            <a:ext cx="10151710" cy="489373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Repentant</a:t>
            </a:r>
          </a:p>
          <a:p>
            <a:r>
              <a:rPr lang="en-US" sz="3200" dirty="0"/>
              <a:t>Still hungry for more of Jesus – not satisfied with same same same?</a:t>
            </a:r>
          </a:p>
          <a:p>
            <a:r>
              <a:rPr lang="en-US" sz="3200" dirty="0"/>
              <a:t>Heart’s goal and efforts = to be obedient to His Word – want living relationship with Jesus</a:t>
            </a:r>
          </a:p>
          <a:p>
            <a:r>
              <a:rPr lang="en-US" sz="3200" dirty="0"/>
              <a:t>Am I an active part of the Body of Christ – here at BDA and in our Deaf Community?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000" dirty="0"/>
              <a:t>We can have a New Beginning - 2024</a:t>
            </a:r>
          </a:p>
        </p:txBody>
      </p:sp>
    </p:spTree>
    <p:extLst>
      <p:ext uri="{BB962C8B-B14F-4D97-AF65-F5344CB8AC3E}">
        <p14:creationId xmlns:p14="http://schemas.microsoft.com/office/powerpoint/2010/main" val="1500007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</TotalTime>
  <Words>698</Words>
  <Application>Microsoft Macintosh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</vt:lpstr>
      <vt:lpstr>A New Beginning! </vt:lpstr>
      <vt:lpstr>The Story: From Berea – sent to Athens  Athens known for their philosophers, teachers, intellectuals.  The city had a large hill called “Mars Hill”  On the “Hill” was built a lecture hall called the “Areopagus” – an outdoor amphitheater</vt:lpstr>
      <vt:lpstr>Mars Hill in the Areopagus – Paul’s “greatest message” preached!</vt:lpstr>
      <vt:lpstr>Paul meets the Epicureans &amp; Stoics:</vt:lpstr>
      <vt:lpstr>Paul starts with, “I see you are religious (hungry), I looked very carefully…many idols but you still do not know…one is named ‘to the unknown god’ let me tell you Who He is…”</vt:lpstr>
      <vt:lpstr>?Why? – So people would seek Him v27</vt:lpstr>
      <vt:lpstr>Idols are not gods! And God is NOT an idol!</vt:lpstr>
      <vt:lpstr>Some believed – Some did not…</vt:lpstr>
      <vt:lpstr>Born again Christian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Beginning! </dc:title>
  <dc:creator>JoAnn Smith</dc:creator>
  <cp:lastModifiedBy>JoAnn Smith</cp:lastModifiedBy>
  <cp:revision>1</cp:revision>
  <dcterms:created xsi:type="dcterms:W3CDTF">2023-12-29T19:12:49Z</dcterms:created>
  <dcterms:modified xsi:type="dcterms:W3CDTF">2023-12-29T21:07:56Z</dcterms:modified>
</cp:coreProperties>
</file>