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80"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4"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2"/>
  </p:normalViewPr>
  <p:slideViewPr>
    <p:cSldViewPr snapToGrid="0" snapToObjects="1">
      <p:cViewPr varScale="1">
        <p:scale>
          <a:sx n="99" d="100"/>
          <a:sy n="99" d="100"/>
        </p:scale>
        <p:origin x="14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11/29/23</a:t>
            </a:fld>
            <a:endParaRPr lang="en-US" dirty="0"/>
          </a:p>
        </p:txBody>
      </p:sp>
      <p:sp>
        <p:nvSpPr>
          <p:cNvPr id="5" name="Footer Placeholder 4"/>
          <p:cNvSpPr>
            <a:spLocks noGrp="1"/>
          </p:cNvSpPr>
          <p:nvPr>
            <p:ph type="ftr" sz="quarter" idx="11"/>
          </p:nvPr>
        </p:nvSpPr>
        <p:spPr>
          <a:xfrm>
            <a:off x="1295400" y="6221506"/>
            <a:ext cx="2743200" cy="365125"/>
          </a:xfr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11/29/23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11/29/23</a:t>
            </a:fld>
            <a:endParaRPr lang="en-US" dirty="0"/>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solidFill>
                  <a:schemeClr val="bg1"/>
                </a:solidFill>
              </a:rPr>
              <a:t>Intro to the History &amp; Theology of the Assemblies of God</a:t>
            </a:r>
          </a:p>
        </p:txBody>
      </p:sp>
      <p:sp>
        <p:nvSpPr>
          <p:cNvPr id="3" name="Subtitle 2"/>
          <p:cNvSpPr>
            <a:spLocks noGrp="1"/>
          </p:cNvSpPr>
          <p:nvPr>
            <p:ph type="subTitle" idx="1"/>
          </p:nvPr>
        </p:nvSpPr>
        <p:spPr/>
        <p:txBody>
          <a:bodyPr/>
          <a:lstStyle/>
          <a:p>
            <a:endParaRPr lang="en-US" sz="3600" dirty="0"/>
          </a:p>
          <a:p>
            <a:r>
              <a:rPr lang="en-US" sz="3600" dirty="0">
                <a:solidFill>
                  <a:schemeClr val="tx1"/>
                </a:solidFill>
              </a:rPr>
              <a:t>THEO 233D</a:t>
            </a:r>
          </a:p>
        </p:txBody>
      </p:sp>
    </p:spTree>
    <p:extLst>
      <p:ext uri="{BB962C8B-B14F-4D97-AF65-F5344CB8AC3E}">
        <p14:creationId xmlns:p14="http://schemas.microsoft.com/office/powerpoint/2010/main" val="2219375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422" y="257577"/>
            <a:ext cx="8238611" cy="6426557"/>
          </a:xfrm>
        </p:spPr>
        <p:txBody>
          <a:bodyPr>
            <a:normAutofit/>
          </a:bodyPr>
          <a:lstStyle/>
          <a:p>
            <a:r>
              <a:rPr lang="en-US" sz="2800" u="sng" dirty="0"/>
              <a:t>The Authoritative Rule</a:t>
            </a:r>
            <a:r>
              <a:rPr lang="en-US" sz="2800" dirty="0"/>
              <a:t>: “The Scriptures, both the Old and New Testament are verbally inspired of God and are the revelation of God to man, infallible, authoritative, rule of faith and conduct.”</a:t>
            </a:r>
          </a:p>
          <a:p>
            <a:r>
              <a:rPr lang="en-US" sz="2800" dirty="0"/>
              <a:t>Three kinds of religious authority:</a:t>
            </a:r>
          </a:p>
          <a:p>
            <a:r>
              <a:rPr lang="en-US" sz="2800" dirty="0"/>
              <a:t>A) human reasoning = rationality (</a:t>
            </a:r>
            <a:r>
              <a:rPr lang="en-US" dirty="0"/>
              <a:t>the quality of being based on or in accordance with reason or logic)</a:t>
            </a:r>
            <a:r>
              <a:rPr lang="en-US" sz="2800" dirty="0"/>
              <a:t> </a:t>
            </a:r>
            <a:r>
              <a:rPr lang="en-US" sz="2800" dirty="0">
                <a:solidFill>
                  <a:srgbClr val="FF0000"/>
                </a:solidFill>
              </a:rPr>
              <a:t>vs.</a:t>
            </a:r>
            <a:r>
              <a:rPr lang="en-US" sz="2800" dirty="0"/>
              <a:t> rationalism (reliance of reason to validate religious truth) </a:t>
            </a:r>
          </a:p>
          <a:p>
            <a:r>
              <a:rPr lang="en-US" sz="2800" dirty="0"/>
              <a:t>B) the Church = apostolic succession (Peter)</a:t>
            </a:r>
          </a:p>
          <a:p>
            <a:r>
              <a:rPr lang="en-US" sz="2800" dirty="0"/>
              <a:t>C) God’s Word = Hebrews 1: 1 – 2 </a:t>
            </a:r>
          </a:p>
        </p:txBody>
      </p:sp>
    </p:spTree>
    <p:extLst>
      <p:ext uri="{BB962C8B-B14F-4D97-AF65-F5344CB8AC3E}">
        <p14:creationId xmlns:p14="http://schemas.microsoft.com/office/powerpoint/2010/main" val="425430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Revelation of God to Humankind</a:t>
            </a:r>
          </a:p>
        </p:txBody>
      </p:sp>
      <p:sp>
        <p:nvSpPr>
          <p:cNvPr id="3" name="Content Placeholder 2"/>
          <p:cNvSpPr>
            <a:spLocks noGrp="1"/>
          </p:cNvSpPr>
          <p:nvPr>
            <p:ph idx="1"/>
          </p:nvPr>
        </p:nvSpPr>
        <p:spPr>
          <a:xfrm>
            <a:off x="223130" y="1665130"/>
            <a:ext cx="8478904" cy="4753621"/>
          </a:xfrm>
        </p:spPr>
        <p:txBody>
          <a:bodyPr>
            <a:normAutofit fontScale="92500" lnSpcReduction="10000"/>
          </a:bodyPr>
          <a:lstStyle/>
          <a:p>
            <a:r>
              <a:rPr lang="en-US" sz="2800" dirty="0"/>
              <a:t>A)  </a:t>
            </a:r>
            <a:r>
              <a:rPr lang="en-US" sz="2800" u="sng" dirty="0"/>
              <a:t>Natural/General Revelation</a:t>
            </a:r>
            <a:r>
              <a:rPr lang="en-US" sz="2800" dirty="0"/>
              <a:t>:  Romans 1:20, “Since the creation of the world God’s invisible qualities – His eternal power and divine nature – have been clearly seen, being understood from what has been made, so that men are without excuse.”</a:t>
            </a:r>
          </a:p>
          <a:p>
            <a:r>
              <a:rPr lang="en-US" sz="2800" dirty="0"/>
              <a:t>B) </a:t>
            </a:r>
            <a:r>
              <a:rPr lang="en-US" sz="2800" u="sng" dirty="0"/>
              <a:t>Conscience</a:t>
            </a:r>
            <a:r>
              <a:rPr lang="en-US" sz="2800" dirty="0"/>
              <a:t>: Romans 2: 14-15, “Indeed, when Gentiles, who do not have the law, do by nature things required by the law for themselves, even though they do not have the law, since they show that the requirements of the law are written on their hearts, their consciences also bearing witness, and their thoughts now accusing, now even defending them.”</a:t>
            </a:r>
          </a:p>
        </p:txBody>
      </p:sp>
    </p:spTree>
    <p:extLst>
      <p:ext uri="{BB962C8B-B14F-4D97-AF65-F5344CB8AC3E}">
        <p14:creationId xmlns:p14="http://schemas.microsoft.com/office/powerpoint/2010/main" val="76344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Verbally Inspired Word of God</a:t>
            </a:r>
          </a:p>
        </p:txBody>
      </p:sp>
      <p:sp>
        <p:nvSpPr>
          <p:cNvPr id="3" name="Content Placeholder 2"/>
          <p:cNvSpPr>
            <a:spLocks noGrp="1"/>
          </p:cNvSpPr>
          <p:nvPr>
            <p:ph idx="1"/>
          </p:nvPr>
        </p:nvSpPr>
        <p:spPr>
          <a:xfrm>
            <a:off x="377603" y="1801906"/>
            <a:ext cx="8478903" cy="4684985"/>
          </a:xfrm>
        </p:spPr>
        <p:txBody>
          <a:bodyPr>
            <a:normAutofit/>
          </a:bodyPr>
          <a:lstStyle/>
          <a:p>
            <a:r>
              <a:rPr lang="en-US" sz="2800" u="sng" dirty="0"/>
              <a:t>2 Timothy 3:16-17</a:t>
            </a:r>
            <a:r>
              <a:rPr lang="en-US" sz="2800" dirty="0"/>
              <a:t>, “All Scripture is God-breathed and is useful for teaching, rebuking, correcting and training in righteousness, so that the servant of God may be thoroughly equipped for every good work.”</a:t>
            </a:r>
          </a:p>
          <a:p>
            <a:r>
              <a:rPr lang="en-US" sz="2800" dirty="0"/>
              <a:t>“</a:t>
            </a:r>
            <a:r>
              <a:rPr lang="en-US" sz="2800" u="sng" dirty="0"/>
              <a:t>theopneustos</a:t>
            </a:r>
            <a:r>
              <a:rPr lang="en-US" sz="2800" dirty="0"/>
              <a:t>” = Hebrew meaning “God-breathed”. This is not “dictation” – God spoke sometimes audibly, sometimes through the heart/mind Spirit, etc. The Spirit illuminates the mind of the writer and reader. </a:t>
            </a:r>
          </a:p>
        </p:txBody>
      </p:sp>
    </p:spTree>
    <p:extLst>
      <p:ext uri="{BB962C8B-B14F-4D97-AF65-F5344CB8AC3E}">
        <p14:creationId xmlns:p14="http://schemas.microsoft.com/office/powerpoint/2010/main" val="221899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768" y="760368"/>
            <a:ext cx="8375920" cy="5731577"/>
          </a:xfrm>
        </p:spPr>
        <p:txBody>
          <a:bodyPr>
            <a:noAutofit/>
          </a:bodyPr>
          <a:lstStyle/>
          <a:p>
            <a:r>
              <a:rPr lang="en-US" sz="3200" u="sng" dirty="0"/>
              <a:t>2 Peter 1: 16-21</a:t>
            </a:r>
            <a:r>
              <a:rPr lang="en-US" sz="3200" dirty="0"/>
              <a:t>, “For we did not follow cleverly devised stories when we told you about the coming of our Lord Jesus Christ in power, but we were eye witnesses of His majesty. He received honor and glory from God the Father when the voice came to Him from the Majestic Glory, saying, ‘This is my Son, whom I love; with Him I am well pleased.’  We ourselves heard this voice that came from heaven when we were with Him on the sacred mountain (transfiguration)…</a:t>
            </a:r>
          </a:p>
        </p:txBody>
      </p:sp>
    </p:spTree>
    <p:extLst>
      <p:ext uri="{BB962C8B-B14F-4D97-AF65-F5344CB8AC3E}">
        <p14:creationId xmlns:p14="http://schemas.microsoft.com/office/powerpoint/2010/main" val="2575529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74" y="476312"/>
            <a:ext cx="8237885" cy="5927428"/>
          </a:xfrm>
        </p:spPr>
        <p:txBody>
          <a:bodyPr>
            <a:normAutofit fontScale="92500" lnSpcReduction="10000"/>
          </a:bodyPr>
          <a:lstStyle/>
          <a:p>
            <a:r>
              <a:rPr lang="en-US" sz="3600" dirty="0"/>
              <a:t>2 Peter 1 continued: “We also have the prophetic message as something completely reliable, and you will do well to pay attention to it, as to a light shining in a dark place, until the day dawns and the morning star rises in your hearts. Above all, you must understand that no prophecy of Scripture came about by the prophet’s own interpretation of things. For prophecy never had its origin in the human will, but prophets, though human, spoke from God as they were carried by the Holy Spirit.”</a:t>
            </a:r>
          </a:p>
        </p:txBody>
      </p:sp>
    </p:spTree>
    <p:extLst>
      <p:ext uri="{BB962C8B-B14F-4D97-AF65-F5344CB8AC3E}">
        <p14:creationId xmlns:p14="http://schemas.microsoft.com/office/powerpoint/2010/main" val="311294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54" y="546876"/>
            <a:ext cx="8325957" cy="5856864"/>
          </a:xfrm>
        </p:spPr>
        <p:txBody>
          <a:bodyPr>
            <a:normAutofit fontScale="92500" lnSpcReduction="10000"/>
          </a:bodyPr>
          <a:lstStyle/>
          <a:p>
            <a:r>
              <a:rPr lang="en-US" sz="2800" dirty="0"/>
              <a:t>Jesus fully accepted the Torah (OT) in </a:t>
            </a:r>
            <a:r>
              <a:rPr lang="en-US" sz="2800" u="sng" dirty="0"/>
              <a:t>John 10:35</a:t>
            </a:r>
            <a:r>
              <a:rPr lang="en-US" sz="2800" dirty="0"/>
              <a:t>, “Scripture cannot be broken.” Also, look at </a:t>
            </a:r>
            <a:r>
              <a:rPr lang="en-US" sz="2800" u="sng" dirty="0"/>
              <a:t>Matt. 5:18</a:t>
            </a:r>
            <a:r>
              <a:rPr lang="en-US" sz="2800" dirty="0"/>
              <a:t>, “Until heaven and earth disappear, not the smallest letter, not the least stroke of a pen, will by any means disappear from the Law until everything is accomplished.”</a:t>
            </a:r>
          </a:p>
          <a:p>
            <a:r>
              <a:rPr lang="en-US" sz="3600" b="1" dirty="0"/>
              <a:t>Plenary Verbal Inspiration: </a:t>
            </a:r>
            <a:r>
              <a:rPr lang="en-US" sz="2800" dirty="0"/>
              <a:t> </a:t>
            </a:r>
          </a:p>
          <a:p>
            <a:r>
              <a:rPr lang="en-US" sz="2800" dirty="0"/>
              <a:t>Plenary = “full”</a:t>
            </a:r>
          </a:p>
          <a:p>
            <a:r>
              <a:rPr lang="en-US" sz="2800" dirty="0"/>
              <a:t>Verbal = “spoken/inspired”</a:t>
            </a:r>
          </a:p>
          <a:p>
            <a:r>
              <a:rPr lang="en-US" sz="2800" dirty="0"/>
              <a:t>Inspiration = discussed earlier</a:t>
            </a:r>
          </a:p>
          <a:p>
            <a:r>
              <a:rPr lang="en-US" sz="2800" dirty="0"/>
              <a:t>The A/G holds strongly to the plenary verbal inspiration of Scriptures – it’s message is absolute truth.</a:t>
            </a:r>
            <a:endParaRPr lang="en-US" sz="3600" dirty="0"/>
          </a:p>
        </p:txBody>
      </p:sp>
    </p:spTree>
    <p:extLst>
      <p:ext uri="{BB962C8B-B14F-4D97-AF65-F5344CB8AC3E}">
        <p14:creationId xmlns:p14="http://schemas.microsoft.com/office/powerpoint/2010/main" val="16293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Peter’s view of Paul’s writing…</a:t>
            </a:r>
          </a:p>
        </p:txBody>
      </p:sp>
      <p:sp>
        <p:nvSpPr>
          <p:cNvPr id="3" name="Content Placeholder 2"/>
          <p:cNvSpPr>
            <a:spLocks noGrp="1"/>
          </p:cNvSpPr>
          <p:nvPr>
            <p:ph idx="1"/>
          </p:nvPr>
        </p:nvSpPr>
        <p:spPr>
          <a:xfrm>
            <a:off x="388074" y="1801906"/>
            <a:ext cx="8396516" cy="4725322"/>
          </a:xfrm>
        </p:spPr>
        <p:txBody>
          <a:bodyPr>
            <a:normAutofit/>
          </a:bodyPr>
          <a:lstStyle/>
          <a:p>
            <a:r>
              <a:rPr lang="en-US" sz="3200" dirty="0"/>
              <a:t>2 Peter 3: 15-16, “Bear in mind that our Lord’s patience means salvation, just as our dear brother Paul also wrote you with the wisdom that God gave him. He writes the same way in all his letters, speaking in them of these matters. His letters contain some things that are hard to understand, which ignorant and unstable people distort, as they do other Scriptures, to their own destruction.”</a:t>
            </a:r>
          </a:p>
        </p:txBody>
      </p:sp>
    </p:spTree>
    <p:extLst>
      <p:ext uri="{BB962C8B-B14F-4D97-AF65-F5344CB8AC3E}">
        <p14:creationId xmlns:p14="http://schemas.microsoft.com/office/powerpoint/2010/main" val="397253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820067"/>
          </a:xfrm>
        </p:spPr>
        <p:txBody>
          <a:bodyPr/>
          <a:lstStyle/>
          <a:p>
            <a:r>
              <a:rPr lang="en-US" dirty="0"/>
              <a:t>The Infallible Rule</a:t>
            </a:r>
          </a:p>
        </p:txBody>
      </p:sp>
      <p:sp>
        <p:nvSpPr>
          <p:cNvPr id="3" name="Content Placeholder 2"/>
          <p:cNvSpPr>
            <a:spLocks noGrp="1"/>
          </p:cNvSpPr>
          <p:nvPr>
            <p:ph idx="1"/>
          </p:nvPr>
        </p:nvSpPr>
        <p:spPr>
          <a:xfrm>
            <a:off x="272714" y="1223493"/>
            <a:ext cx="8794013" cy="5402293"/>
          </a:xfrm>
        </p:spPr>
        <p:txBody>
          <a:bodyPr>
            <a:normAutofit/>
          </a:bodyPr>
          <a:lstStyle/>
          <a:p>
            <a:r>
              <a:rPr lang="en-US" sz="2800" dirty="0"/>
              <a:t>Infallible = “incapable of error and therefore not capable of misleading, deceiving, or disappointing us.” (p. 26)</a:t>
            </a:r>
          </a:p>
          <a:p>
            <a:r>
              <a:rPr lang="en-US" sz="2800" dirty="0"/>
              <a:t>Inerrancy = “exempt from error”- to the A/G, scriptures are not inerrant.</a:t>
            </a:r>
          </a:p>
          <a:p>
            <a:r>
              <a:rPr lang="en-US" sz="2800" dirty="0"/>
              <a:t>A/G strongly supports the infallibility of God’s Word but recognizes recording/statistical errors are possible.</a:t>
            </a:r>
          </a:p>
          <a:p>
            <a:r>
              <a:rPr lang="en-US" sz="2800" dirty="0"/>
              <a:t>“The whole Bible shows that He is reliable, dependable, trustworthy, and His very nature guarantees the authority and  infallibility of His Word.” </a:t>
            </a:r>
          </a:p>
          <a:p>
            <a:endParaRPr lang="en-US" sz="2800" dirty="0"/>
          </a:p>
        </p:txBody>
      </p:sp>
    </p:spTree>
    <p:extLst>
      <p:ext uri="{BB962C8B-B14F-4D97-AF65-F5344CB8AC3E}">
        <p14:creationId xmlns:p14="http://schemas.microsoft.com/office/powerpoint/2010/main" val="387040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  The Canon &amp; Later Translations</a:t>
            </a:r>
          </a:p>
        </p:txBody>
      </p:sp>
      <p:pic>
        <p:nvPicPr>
          <p:cNvPr id="5" name="Content Placeholder 4" descr="images.jpeg"/>
          <p:cNvPicPr>
            <a:picLocks noGrp="1" noChangeAspect="1"/>
          </p:cNvPicPr>
          <p:nvPr>
            <p:ph idx="1"/>
          </p:nvPr>
        </p:nvPicPr>
        <p:blipFill>
          <a:blip r:embed="rId2">
            <a:extLst>
              <a:ext uri="{28A0092B-C50C-407E-A947-70E740481C1C}">
                <a14:useLocalDpi xmlns:a14="http://schemas.microsoft.com/office/drawing/2010/main" val="0"/>
              </a:ext>
            </a:extLst>
          </a:blip>
          <a:srcRect t="10279" b="10279"/>
          <a:stretch>
            <a:fillRect/>
          </a:stretch>
        </p:blipFill>
        <p:spPr>
          <a:xfrm>
            <a:off x="6132660" y="5149223"/>
            <a:ext cx="3011340" cy="1708777"/>
          </a:xfrm>
        </p:spPr>
      </p:pic>
      <p:pic>
        <p:nvPicPr>
          <p:cNvPr id="4" name="Pictur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1419">
            <a:off x="382628" y="172809"/>
            <a:ext cx="1948261" cy="1399585"/>
          </a:xfrm>
          <a:prstGeom prst="rect">
            <a:avLst/>
          </a:prstGeom>
        </p:spPr>
      </p:pic>
      <p:sp>
        <p:nvSpPr>
          <p:cNvPr id="6" name="TextBox 5"/>
          <p:cNvSpPr txBox="1"/>
          <p:nvPr/>
        </p:nvSpPr>
        <p:spPr>
          <a:xfrm>
            <a:off x="440994" y="1789843"/>
            <a:ext cx="8325958" cy="5693867"/>
          </a:xfrm>
          <a:prstGeom prst="rect">
            <a:avLst/>
          </a:prstGeom>
          <a:noFill/>
        </p:spPr>
        <p:txBody>
          <a:bodyPr wrap="square" rtlCol="0">
            <a:spAutoFit/>
          </a:bodyPr>
          <a:lstStyle/>
          <a:p>
            <a:r>
              <a:rPr lang="en-US" sz="2800" dirty="0"/>
              <a:t>Canon = a rule, a standard, a measuring rod</a:t>
            </a:r>
          </a:p>
          <a:p>
            <a:endParaRPr lang="en-US" sz="2800" dirty="0"/>
          </a:p>
          <a:p>
            <a:r>
              <a:rPr lang="en-US" sz="2800" dirty="0"/>
              <a:t>39 Old Testament Canons – already established by the time of Jesus’ incarnation (God in human form)</a:t>
            </a:r>
          </a:p>
          <a:p>
            <a:endParaRPr lang="en-US" sz="2800" dirty="0"/>
          </a:p>
          <a:p>
            <a:r>
              <a:rPr lang="en-US" sz="2800" dirty="0"/>
              <a:t>367 ad – Athanasius examining documents circulated discovered there were 27 NT books/letters/canons</a:t>
            </a:r>
          </a:p>
          <a:p>
            <a:endParaRPr lang="en-US" sz="2800" dirty="0"/>
          </a:p>
          <a:p>
            <a:r>
              <a:rPr lang="en-US" sz="2800" dirty="0"/>
              <a:t>	        397 ad Council of Carthage</a:t>
            </a:r>
          </a:p>
          <a:p>
            <a:r>
              <a:rPr lang="en-US" sz="2800" dirty="0"/>
              <a:t>	         declared the NT had 27 </a:t>
            </a:r>
          </a:p>
          <a:p>
            <a:r>
              <a:rPr lang="en-US" sz="2800" dirty="0"/>
              <a:t>	         books</a:t>
            </a:r>
          </a:p>
          <a:p>
            <a:endParaRPr lang="en-US" sz="2800" dirty="0"/>
          </a:p>
          <a:p>
            <a:endParaRPr lang="en-US" sz="2800" dirty="0"/>
          </a:p>
        </p:txBody>
      </p:sp>
      <p:pic>
        <p:nvPicPr>
          <p:cNvPr id="7" name="Picture 6" descr="image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4222" flipH="1">
            <a:off x="129453" y="5059022"/>
            <a:ext cx="1919141" cy="1708777"/>
          </a:xfrm>
          <a:prstGeom prst="rect">
            <a:avLst/>
          </a:prstGeom>
        </p:spPr>
      </p:pic>
    </p:spTree>
    <p:extLst>
      <p:ext uri="{BB962C8B-B14F-4D97-AF65-F5344CB8AC3E}">
        <p14:creationId xmlns:p14="http://schemas.microsoft.com/office/powerpoint/2010/main" val="4218815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NT Criteria:</a:t>
            </a:r>
          </a:p>
        </p:txBody>
      </p:sp>
      <p:sp>
        <p:nvSpPr>
          <p:cNvPr id="3" name="Content Placeholder 2"/>
          <p:cNvSpPr>
            <a:spLocks noGrp="1"/>
          </p:cNvSpPr>
          <p:nvPr>
            <p:ph idx="1"/>
          </p:nvPr>
        </p:nvSpPr>
        <p:spPr>
          <a:xfrm>
            <a:off x="405714" y="1801906"/>
            <a:ext cx="8343597" cy="4654758"/>
          </a:xfrm>
        </p:spPr>
        <p:txBody>
          <a:bodyPr>
            <a:normAutofit/>
          </a:bodyPr>
          <a:lstStyle/>
          <a:p>
            <a:pPr marL="514350" indent="-514350">
              <a:buFont typeface="+mj-lt"/>
              <a:buAutoNum type="arabicPeriod"/>
            </a:pPr>
            <a:r>
              <a:rPr lang="en-US" sz="2800" u="sng" dirty="0"/>
              <a:t>Apostolicity</a:t>
            </a:r>
            <a:r>
              <a:rPr lang="en-US" sz="2800" dirty="0"/>
              <a:t> = writer an apostle or one who had seen Jesus?</a:t>
            </a:r>
          </a:p>
          <a:p>
            <a:pPr marL="514350" indent="-514350">
              <a:buFont typeface="+mj-lt"/>
              <a:buAutoNum type="arabicPeriod"/>
            </a:pPr>
            <a:r>
              <a:rPr lang="en-US" sz="2800" u="sng" dirty="0"/>
              <a:t>Universality</a:t>
            </a:r>
            <a:r>
              <a:rPr lang="en-US" sz="2800" dirty="0"/>
              <a:t> = was the book widely accepted by the Church?</a:t>
            </a:r>
          </a:p>
          <a:p>
            <a:pPr marL="514350" indent="-514350">
              <a:buFont typeface="+mj-lt"/>
              <a:buAutoNum type="arabicPeriod"/>
            </a:pPr>
            <a:r>
              <a:rPr lang="en-US" sz="2800" u="sng" dirty="0"/>
              <a:t>Contents</a:t>
            </a:r>
            <a:r>
              <a:rPr lang="en-US" sz="2800" dirty="0"/>
              <a:t> = writings consistent with OT and other NT texts?</a:t>
            </a:r>
          </a:p>
          <a:p>
            <a:pPr marL="514350" indent="-514350">
              <a:buFont typeface="+mj-lt"/>
              <a:buAutoNum type="arabicPeriod"/>
            </a:pPr>
            <a:r>
              <a:rPr lang="en-US" sz="2800" u="sng" dirty="0"/>
              <a:t>Inspiration</a:t>
            </a:r>
            <a:r>
              <a:rPr lang="en-US" sz="2800" dirty="0"/>
              <a:t> = does the writing have the divinely inspired quality as the other accepted books have?</a:t>
            </a:r>
          </a:p>
        </p:txBody>
      </p:sp>
    </p:spTree>
    <p:extLst>
      <p:ext uri="{BB962C8B-B14F-4D97-AF65-F5344CB8AC3E}">
        <p14:creationId xmlns:p14="http://schemas.microsoft.com/office/powerpoint/2010/main" val="8942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Ag.org</a:t>
            </a:r>
          </a:p>
        </p:txBody>
      </p:sp>
      <p:pic>
        <p:nvPicPr>
          <p:cNvPr id="8" name="Content Placeholder 7" descr="AG.org home pag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3720" t="10358" r="19556" b="10358"/>
          <a:stretch/>
        </p:blipFill>
        <p:spPr>
          <a:xfrm rot="5400000">
            <a:off x="2566296" y="1089286"/>
            <a:ext cx="4015697" cy="5715536"/>
          </a:xfrm>
        </p:spPr>
      </p:pic>
    </p:spTree>
    <p:extLst>
      <p:ext uri="{BB962C8B-B14F-4D97-AF65-F5344CB8AC3E}">
        <p14:creationId xmlns:p14="http://schemas.microsoft.com/office/powerpoint/2010/main" val="412104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 Sea Scrolls</a:t>
            </a:r>
          </a:p>
        </p:txBody>
      </p:sp>
      <p:sp>
        <p:nvSpPr>
          <p:cNvPr id="3" name="Content Placeholder 2"/>
          <p:cNvSpPr>
            <a:spLocks noGrp="1"/>
          </p:cNvSpPr>
          <p:nvPr>
            <p:ph idx="1"/>
          </p:nvPr>
        </p:nvSpPr>
        <p:spPr/>
        <p:txBody>
          <a:bodyPr>
            <a:normAutofit/>
          </a:bodyPr>
          <a:lstStyle/>
          <a:p>
            <a:r>
              <a:rPr lang="en-US" sz="3200" dirty="0"/>
              <a:t>Discovered in 1947 by a shepherd boy</a:t>
            </a:r>
          </a:p>
          <a:p>
            <a:r>
              <a:rPr lang="en-US" sz="3200" dirty="0"/>
              <a:t>All or parts of all 39 OT canons – except for the Book of Esther – were discovered – </a:t>
            </a:r>
            <a:r>
              <a:rPr lang="en-US" sz="3200" b="1" dirty="0"/>
              <a:t>Hebrew</a:t>
            </a:r>
            <a:r>
              <a:rPr lang="en-US" sz="3200" dirty="0"/>
              <a:t> text</a:t>
            </a:r>
          </a:p>
          <a:p>
            <a:r>
              <a:rPr lang="en-US" sz="3200" dirty="0"/>
              <a:t>Dated as early at 250 BC</a:t>
            </a:r>
          </a:p>
          <a:p>
            <a:r>
              <a:rPr lang="en-US" sz="3200" dirty="0"/>
              <a:t>250 bc – 150 bc = </a:t>
            </a:r>
          </a:p>
          <a:p>
            <a:pPr lvl="1"/>
            <a:r>
              <a:rPr lang="en-US" sz="3000" dirty="0"/>
              <a:t>Septuagint Version - Greek</a:t>
            </a:r>
          </a:p>
          <a:p>
            <a:pPr marL="0" indent="0">
              <a:buNone/>
            </a:pPr>
            <a:endParaRPr lang="en-US" sz="3200" dirty="0"/>
          </a:p>
        </p:txBody>
      </p:sp>
      <p:pic>
        <p:nvPicPr>
          <p:cNvPr id="4" name="Picture 3"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39664">
            <a:off x="6231978" y="4522233"/>
            <a:ext cx="2797655" cy="2203153"/>
          </a:xfrm>
          <a:prstGeom prst="rect">
            <a:avLst/>
          </a:prstGeom>
        </p:spPr>
      </p:pic>
    </p:spTree>
    <p:extLst>
      <p:ext uri="{BB962C8B-B14F-4D97-AF65-F5344CB8AC3E}">
        <p14:creationId xmlns:p14="http://schemas.microsoft.com/office/powerpoint/2010/main" val="40809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Translations</a:t>
            </a:r>
          </a:p>
        </p:txBody>
      </p:sp>
      <p:sp>
        <p:nvSpPr>
          <p:cNvPr id="3" name="Content Placeholder 2"/>
          <p:cNvSpPr>
            <a:spLocks noGrp="1"/>
          </p:cNvSpPr>
          <p:nvPr>
            <p:ph idx="1"/>
          </p:nvPr>
        </p:nvSpPr>
        <p:spPr>
          <a:xfrm>
            <a:off x="405714" y="1613646"/>
            <a:ext cx="6561983" cy="4878300"/>
          </a:xfrm>
        </p:spPr>
        <p:txBody>
          <a:bodyPr>
            <a:normAutofit/>
          </a:bodyPr>
          <a:lstStyle/>
          <a:p>
            <a:r>
              <a:rPr lang="en-US" sz="2800" dirty="0"/>
              <a:t>312-320 ad = </a:t>
            </a:r>
            <a:r>
              <a:rPr lang="en-US" sz="2800" u="sng" dirty="0"/>
              <a:t>Jerome</a:t>
            </a:r>
            <a:r>
              <a:rPr lang="en-US" sz="2800" dirty="0"/>
              <a:t> (Church Father) and 300 other priests/translators translated the entire 66 books into Latin – called the Vulgate</a:t>
            </a:r>
          </a:p>
          <a:p>
            <a:r>
              <a:rPr lang="en-US" sz="2800" dirty="0"/>
              <a:t>1380 ad = </a:t>
            </a:r>
            <a:r>
              <a:rPr lang="en-US" sz="2800" u="sng" dirty="0"/>
              <a:t>John Wycliffe </a:t>
            </a:r>
            <a:r>
              <a:rPr lang="en-US" sz="2800" dirty="0"/>
              <a:t>translated the first English Bible. He died in 1384 ad.  Roman Catholic Church condemned his work and by 1428 – most of his handwritten copies were burnt.</a:t>
            </a:r>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7034">
            <a:off x="6960611" y="1458403"/>
            <a:ext cx="2020970" cy="1600956"/>
          </a:xfrm>
          <a:prstGeom prst="rect">
            <a:avLst/>
          </a:prstGeom>
        </p:spPr>
      </p:pic>
      <p:pic>
        <p:nvPicPr>
          <p:cNvPr id="5" name="Picture 4"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9426">
            <a:off x="6824181" y="3845956"/>
            <a:ext cx="1552299" cy="1499314"/>
          </a:xfrm>
          <a:prstGeom prst="rect">
            <a:avLst/>
          </a:prstGeom>
        </p:spPr>
      </p:pic>
      <p:pic>
        <p:nvPicPr>
          <p:cNvPr id="6" name="Picture 5" descr="image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9360" y="5241690"/>
            <a:ext cx="2176303" cy="1409026"/>
          </a:xfrm>
          <a:prstGeom prst="rect">
            <a:avLst/>
          </a:prstGeom>
        </p:spPr>
      </p:pic>
    </p:spTree>
    <p:extLst>
      <p:ext uri="{BB962C8B-B14F-4D97-AF65-F5344CB8AC3E}">
        <p14:creationId xmlns:p14="http://schemas.microsoft.com/office/powerpoint/2010/main" val="279355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994" y="599799"/>
            <a:ext cx="6738380" cy="5751017"/>
          </a:xfrm>
        </p:spPr>
        <p:txBody>
          <a:bodyPr>
            <a:normAutofit fontScale="92500"/>
          </a:bodyPr>
          <a:lstStyle/>
          <a:p>
            <a:r>
              <a:rPr lang="en-US" sz="2800" u="sng" dirty="0"/>
              <a:t>Printing press</a:t>
            </a:r>
            <a:r>
              <a:rPr lang="en-US" sz="2800" dirty="0"/>
              <a:t> – 1440 helped spread the Word</a:t>
            </a:r>
          </a:p>
          <a:p>
            <a:r>
              <a:rPr lang="en-US" sz="2800" dirty="0"/>
              <a:t>1462 – 1522 = at least 17 translations of the Bible were found in Germany</a:t>
            </a:r>
          </a:p>
          <a:p>
            <a:r>
              <a:rPr lang="en-US" sz="2800" dirty="0"/>
              <a:t>Martin Luther influenced </a:t>
            </a:r>
            <a:r>
              <a:rPr lang="en-US" sz="2800" u="sng" dirty="0"/>
              <a:t>William Tyndale </a:t>
            </a:r>
            <a:r>
              <a:rPr lang="en-US" sz="2800" dirty="0"/>
              <a:t>who made the first most important English translation of the NT in 1525. Tyndale was arrested by the RC Church and burned at the stake.</a:t>
            </a:r>
          </a:p>
          <a:p>
            <a:r>
              <a:rPr lang="en-US" sz="2800" u="sng" dirty="0"/>
              <a:t>Geneva Bible </a:t>
            </a:r>
            <a:r>
              <a:rPr lang="en-US" sz="2800" dirty="0"/>
              <a:t>= English translation written by English refugees who fled to Switzerland – brought to America by the Pilgrims.</a:t>
            </a:r>
          </a:p>
        </p:txBody>
      </p:sp>
      <p:pic>
        <p:nvPicPr>
          <p:cNvPr id="4" name="Picture 3" descr="Unknown.jpeg"/>
          <p:cNvPicPr>
            <a:picLocks noChangeAspect="1"/>
          </p:cNvPicPr>
          <p:nvPr/>
        </p:nvPicPr>
        <p:blipFill rotWithShape="1">
          <a:blip r:embed="rId2">
            <a:extLst>
              <a:ext uri="{28A0092B-C50C-407E-A947-70E740481C1C}">
                <a14:useLocalDpi xmlns:a14="http://schemas.microsoft.com/office/drawing/2010/main" val="0"/>
              </a:ext>
            </a:extLst>
          </a:blip>
          <a:srcRect l="21295" r="20832"/>
          <a:stretch/>
        </p:blipFill>
        <p:spPr>
          <a:xfrm rot="209538" flipH="1">
            <a:off x="7020615" y="2673125"/>
            <a:ext cx="1993289" cy="2133600"/>
          </a:xfrm>
          <a:prstGeom prst="rect">
            <a:avLst/>
          </a:prstGeom>
        </p:spPr>
      </p:pic>
      <p:pic>
        <p:nvPicPr>
          <p:cNvPr id="5" name="Picture 4" descr="Unknown-1.jpeg"/>
          <p:cNvPicPr>
            <a:picLocks noChangeAspect="1"/>
          </p:cNvPicPr>
          <p:nvPr/>
        </p:nvPicPr>
        <p:blipFill rotWithShape="1">
          <a:blip r:embed="rId3">
            <a:extLst>
              <a:ext uri="{28A0092B-C50C-407E-A947-70E740481C1C}">
                <a14:useLocalDpi xmlns:a14="http://schemas.microsoft.com/office/drawing/2010/main" val="0"/>
              </a:ext>
            </a:extLst>
          </a:blip>
          <a:srcRect l="6487" t="9960" b="6266"/>
          <a:stretch/>
        </p:blipFill>
        <p:spPr>
          <a:xfrm rot="208268">
            <a:off x="6957482" y="5115936"/>
            <a:ext cx="2310807" cy="1587704"/>
          </a:xfrm>
          <a:prstGeom prst="rect">
            <a:avLst/>
          </a:prstGeom>
        </p:spPr>
      </p:pic>
    </p:spTree>
    <p:extLst>
      <p:ext uri="{BB962C8B-B14F-4D97-AF65-F5344CB8AC3E}">
        <p14:creationId xmlns:p14="http://schemas.microsoft.com/office/powerpoint/2010/main" val="167541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KJV</a:t>
            </a:r>
          </a:p>
        </p:txBody>
      </p:sp>
      <p:sp>
        <p:nvSpPr>
          <p:cNvPr id="3" name="Content Placeholder 2"/>
          <p:cNvSpPr>
            <a:spLocks noGrp="1"/>
          </p:cNvSpPr>
          <p:nvPr>
            <p:ph idx="1"/>
          </p:nvPr>
        </p:nvSpPr>
        <p:spPr>
          <a:xfrm>
            <a:off x="599752" y="1801906"/>
            <a:ext cx="8096640" cy="4619475"/>
          </a:xfrm>
        </p:spPr>
        <p:txBody>
          <a:bodyPr>
            <a:normAutofit/>
          </a:bodyPr>
          <a:lstStyle/>
          <a:p>
            <a:r>
              <a:rPr lang="en-US" sz="2800" dirty="0"/>
              <a:t>King Henry VIII – broke off from the Catholic church and created the Church of England (Episcopal) 1530’s – varying translations were used</a:t>
            </a:r>
          </a:p>
          <a:p>
            <a:r>
              <a:rPr lang="en-US" sz="2800" dirty="0"/>
              <a:t>King James I appointed several groups of Biblical scholars who wrote the KJV in 1611. It was King James who “authorized” this version.</a:t>
            </a:r>
          </a:p>
          <a:p>
            <a:r>
              <a:rPr lang="en-US" sz="2800" dirty="0"/>
              <a:t>This was during the time when Shakespearian English was very popular so that is what the translators used… </a:t>
            </a:r>
          </a:p>
          <a:p>
            <a:endParaRPr lang="en-US" sz="2800" dirty="0"/>
          </a:p>
        </p:txBody>
      </p:sp>
      <p:pic>
        <p:nvPicPr>
          <p:cNvPr id="4" name="Picture 3" descr="Unknown.jpeg"/>
          <p:cNvPicPr>
            <a:picLocks noChangeAspect="1"/>
          </p:cNvPicPr>
          <p:nvPr/>
        </p:nvPicPr>
        <p:blipFill rotWithShape="1">
          <a:blip r:embed="rId2">
            <a:extLst>
              <a:ext uri="{28A0092B-C50C-407E-A947-70E740481C1C}">
                <a14:useLocalDpi xmlns:a14="http://schemas.microsoft.com/office/drawing/2010/main" val="0"/>
              </a:ext>
            </a:extLst>
          </a:blip>
          <a:srcRect b="20129"/>
          <a:stretch/>
        </p:blipFill>
        <p:spPr>
          <a:xfrm rot="549394">
            <a:off x="7238006" y="279426"/>
            <a:ext cx="1773091" cy="1730076"/>
          </a:xfrm>
          <a:prstGeom prst="rect">
            <a:avLst/>
          </a:prstGeom>
        </p:spPr>
      </p:pic>
      <p:pic>
        <p:nvPicPr>
          <p:cNvPr id="5" name="Picture 4"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59">
            <a:off x="383434" y="188260"/>
            <a:ext cx="1411179" cy="1613646"/>
          </a:xfrm>
          <a:prstGeom prst="rect">
            <a:avLst/>
          </a:prstGeom>
        </p:spPr>
      </p:pic>
    </p:spTree>
    <p:extLst>
      <p:ext uri="{BB962C8B-B14F-4D97-AF65-F5344CB8AC3E}">
        <p14:creationId xmlns:p14="http://schemas.microsoft.com/office/powerpoint/2010/main" val="382613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627 copy.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8" r="-449" b="21625"/>
          <a:stretch/>
        </p:blipFill>
        <p:spPr>
          <a:xfrm>
            <a:off x="2099129" y="634683"/>
            <a:ext cx="5062605" cy="5839622"/>
          </a:xfrm>
        </p:spPr>
      </p:pic>
    </p:spTree>
    <p:extLst>
      <p:ext uri="{BB962C8B-B14F-4D97-AF65-F5344CB8AC3E}">
        <p14:creationId xmlns:p14="http://schemas.microsoft.com/office/powerpoint/2010/main" val="2626707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One True God</a:t>
            </a:r>
          </a:p>
        </p:txBody>
      </p:sp>
      <p:sp>
        <p:nvSpPr>
          <p:cNvPr id="5" name="Subtitle 4"/>
          <p:cNvSpPr>
            <a:spLocks noGrp="1"/>
          </p:cNvSpPr>
          <p:nvPr>
            <p:ph type="subTitle" idx="1"/>
          </p:nvPr>
        </p:nvSpPr>
        <p:spPr/>
        <p:txBody>
          <a:bodyPr/>
          <a:lstStyle/>
          <a:p>
            <a:r>
              <a:rPr lang="en-US" sz="3200" dirty="0"/>
              <a:t>2</a:t>
            </a:r>
            <a:r>
              <a:rPr lang="en-US" sz="3200" baseline="30000" dirty="0"/>
              <a:t>nd</a:t>
            </a:r>
            <a:r>
              <a:rPr lang="en-US" sz="3200" dirty="0"/>
              <a:t> Fundamental Truth of the A/G</a:t>
            </a:r>
          </a:p>
        </p:txBody>
      </p:sp>
    </p:spTree>
    <p:extLst>
      <p:ext uri="{BB962C8B-B14F-4D97-AF65-F5344CB8AC3E}">
        <p14:creationId xmlns:p14="http://schemas.microsoft.com/office/powerpoint/2010/main" val="363042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832" y="599800"/>
            <a:ext cx="7814531" cy="5526364"/>
          </a:xfrm>
        </p:spPr>
        <p:txBody>
          <a:bodyPr>
            <a:normAutofit lnSpcReduction="10000"/>
          </a:bodyPr>
          <a:lstStyle/>
          <a:p>
            <a:r>
              <a:rPr lang="en-US" sz="3200" dirty="0"/>
              <a:t>“The one true God has revealed Himself as the eternally self-existent ‘I AM’, the Creator of heaven and earth and the Redeemer of mankind. He has further revealed Himself as embodying the principles of relationship and association as Father, Son, and Holy Spirit.” </a:t>
            </a:r>
          </a:p>
          <a:p>
            <a:r>
              <a:rPr lang="en-US" sz="3200" dirty="0"/>
              <a:t>Deut. 6:4</a:t>
            </a:r>
          </a:p>
          <a:p>
            <a:r>
              <a:rPr lang="en-US" sz="3200" dirty="0"/>
              <a:t>Isaiah 43: 10-11</a:t>
            </a:r>
          </a:p>
          <a:p>
            <a:r>
              <a:rPr lang="en-US" sz="3200" dirty="0"/>
              <a:t>Mark 28: 19 and Luke 3:22</a:t>
            </a:r>
          </a:p>
        </p:txBody>
      </p:sp>
    </p:spTree>
    <p:extLst>
      <p:ext uri="{BB962C8B-B14F-4D97-AF65-F5344CB8AC3E}">
        <p14:creationId xmlns:p14="http://schemas.microsoft.com/office/powerpoint/2010/main" val="2775465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51149"/>
            <a:ext cx="7272339" cy="1339009"/>
          </a:xfrm>
        </p:spPr>
        <p:txBody>
          <a:bodyPr/>
          <a:lstStyle/>
          <a:p>
            <a:r>
              <a:rPr lang="en-US" sz="4000" dirty="0"/>
              <a:t>In Response to a 1913 Heresy…1916 “The Adorable Godhead”</a:t>
            </a:r>
          </a:p>
        </p:txBody>
      </p:sp>
      <p:sp>
        <p:nvSpPr>
          <p:cNvPr id="3" name="Content Placeholder 2"/>
          <p:cNvSpPr>
            <a:spLocks noGrp="1"/>
          </p:cNvSpPr>
          <p:nvPr>
            <p:ph idx="1"/>
          </p:nvPr>
        </p:nvSpPr>
        <p:spPr>
          <a:xfrm>
            <a:off x="352795" y="1580871"/>
            <a:ext cx="8590553" cy="4884093"/>
          </a:xfrm>
        </p:spPr>
        <p:txBody>
          <a:bodyPr>
            <a:normAutofit/>
          </a:bodyPr>
          <a:lstStyle/>
          <a:p>
            <a:r>
              <a:rPr lang="en-US" sz="2800" u="sng" dirty="0"/>
              <a:t>Terms Defined </a:t>
            </a:r>
            <a:r>
              <a:rPr lang="en-US" sz="2800" dirty="0"/>
              <a:t>= Trinity (although not used in scriptures) and Persons of the Godhead are in harmony with Scriptures. Matt. 28: 19</a:t>
            </a:r>
          </a:p>
          <a:p>
            <a:r>
              <a:rPr lang="en-US" sz="2800" u="sng" dirty="0"/>
              <a:t>Distinction and Relationship in the Godhead </a:t>
            </a:r>
            <a:r>
              <a:rPr lang="en-US" sz="2800" dirty="0"/>
              <a:t>= Jesus identified the Godhead in the terms of Father, Son, and Holy Spirit. 2 Cor. 13:14 </a:t>
            </a:r>
          </a:p>
          <a:p>
            <a:r>
              <a:rPr lang="en-US" sz="2800" u="sng" dirty="0"/>
              <a:t>Unity of the One Being of Father, Son, and Holy Spirit</a:t>
            </a:r>
            <a:r>
              <a:rPr lang="en-US" sz="2800" dirty="0"/>
              <a:t> = Father-Begetter; Son-Begotten; Holy Spirit-the One proceeding from the Father &amp; Son. </a:t>
            </a:r>
            <a:r>
              <a:rPr lang="en-US" sz="2800" dirty="0" err="1"/>
              <a:t>Zech</a:t>
            </a:r>
            <a:r>
              <a:rPr lang="en-US" sz="2800" dirty="0"/>
              <a:t> 14:9; John 1: 18</a:t>
            </a:r>
          </a:p>
        </p:txBody>
      </p:sp>
    </p:spTree>
    <p:extLst>
      <p:ext uri="{BB962C8B-B14F-4D97-AF65-F5344CB8AC3E}">
        <p14:creationId xmlns:p14="http://schemas.microsoft.com/office/powerpoint/2010/main" val="143500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994" y="441030"/>
            <a:ext cx="8237758" cy="6086198"/>
          </a:xfrm>
        </p:spPr>
        <p:txBody>
          <a:bodyPr>
            <a:normAutofit/>
          </a:bodyPr>
          <a:lstStyle/>
          <a:p>
            <a:r>
              <a:rPr lang="en-US" sz="2800" u="sng" dirty="0"/>
              <a:t>Identity and Cooperation in the Godhead </a:t>
            </a:r>
            <a:r>
              <a:rPr lang="en-US" sz="2800" dirty="0"/>
              <a:t>= The Father is not from the Son – the Son is from the Father; the Holy Spirit is from the Father and the Son proceeding – hence, neither Person in the Godhead exists or works separately or independently of each other. John 5: 17-30, 32 &amp; 37</a:t>
            </a:r>
          </a:p>
          <a:p>
            <a:r>
              <a:rPr lang="en-US" sz="2800" u="sng" dirty="0"/>
              <a:t>The Title, Lord Jesus Christ </a:t>
            </a:r>
            <a:r>
              <a:rPr lang="en-US" sz="2800" dirty="0"/>
              <a:t>=  belongs exclusively to the Son of God only. Romans 1: 1-3, 7; 2 John 3</a:t>
            </a:r>
          </a:p>
          <a:p>
            <a:r>
              <a:rPr lang="en-US" sz="2800" u="sng" dirty="0"/>
              <a:t>The Lord Jesus Christ, God with Us </a:t>
            </a:r>
            <a:r>
              <a:rPr lang="en-US" sz="2800" dirty="0"/>
              <a:t>= The Son of Man, both God and man – Immanuel. His time on earth. Matt 1:23; Rev 1: 13 &amp; 17.</a:t>
            </a:r>
          </a:p>
          <a:p>
            <a:r>
              <a:rPr lang="en-US" sz="2800" dirty="0"/>
              <a:t>The Title , Son of God = eternal </a:t>
            </a:r>
          </a:p>
          <a:p>
            <a:endParaRPr lang="en-US" sz="2800" dirty="0"/>
          </a:p>
          <a:p>
            <a:endParaRPr lang="en-US" sz="2800" dirty="0"/>
          </a:p>
        </p:txBody>
      </p:sp>
    </p:spTree>
    <p:extLst>
      <p:ext uri="{BB962C8B-B14F-4D97-AF65-F5344CB8AC3E}">
        <p14:creationId xmlns:p14="http://schemas.microsoft.com/office/powerpoint/2010/main" val="197840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Existence of God</a:t>
            </a:r>
          </a:p>
        </p:txBody>
      </p:sp>
      <p:sp>
        <p:nvSpPr>
          <p:cNvPr id="3" name="Content Placeholder 2"/>
          <p:cNvSpPr>
            <a:spLocks noGrp="1"/>
          </p:cNvSpPr>
          <p:nvPr>
            <p:ph idx="1"/>
          </p:nvPr>
        </p:nvSpPr>
        <p:spPr>
          <a:xfrm>
            <a:off x="423354" y="1686719"/>
            <a:ext cx="8325957" cy="4690040"/>
          </a:xfrm>
        </p:spPr>
        <p:txBody>
          <a:bodyPr>
            <a:normAutofit/>
          </a:bodyPr>
          <a:lstStyle/>
          <a:p>
            <a:pPr marL="514350" indent="-514350">
              <a:buFont typeface="+mj-lt"/>
              <a:buAutoNum type="arabicPeriod"/>
            </a:pPr>
            <a:r>
              <a:rPr lang="en-US" sz="2800" u="sng" dirty="0"/>
              <a:t>Ontological view </a:t>
            </a:r>
            <a:r>
              <a:rPr lang="en-US" sz="2800" dirty="0"/>
              <a:t>= because god does not have a physical existence – he is imperfect and therefore non-existent</a:t>
            </a:r>
          </a:p>
          <a:p>
            <a:pPr marL="514350" indent="-514350">
              <a:buFont typeface="+mj-lt"/>
              <a:buAutoNum type="arabicPeriod"/>
            </a:pPr>
            <a:r>
              <a:rPr lang="en-US" sz="2800" dirty="0"/>
              <a:t>Cosmological view = the First Cause</a:t>
            </a:r>
          </a:p>
          <a:p>
            <a:pPr marL="514350" indent="-514350">
              <a:buFont typeface="+mj-lt"/>
              <a:buAutoNum type="arabicPeriod"/>
            </a:pPr>
            <a:r>
              <a:rPr lang="en-US" sz="2800" dirty="0"/>
              <a:t>Teleological view = Divine Designer</a:t>
            </a:r>
          </a:p>
          <a:p>
            <a:pPr marL="514350" indent="-514350">
              <a:buFont typeface="+mj-lt"/>
              <a:buAutoNum type="arabicPeriod"/>
            </a:pPr>
            <a:r>
              <a:rPr lang="en-US" sz="2800" dirty="0"/>
              <a:t>Moral view = every human being has a stamp of right and wrong that is higher than his/her existence therefore there is a god.</a:t>
            </a:r>
          </a:p>
        </p:txBody>
      </p:sp>
    </p:spTree>
    <p:extLst>
      <p:ext uri="{BB962C8B-B14F-4D97-AF65-F5344CB8AC3E}">
        <p14:creationId xmlns:p14="http://schemas.microsoft.com/office/powerpoint/2010/main" val="24754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Start</a:t>
            </a:r>
          </a:p>
        </p:txBody>
      </p:sp>
      <p:sp>
        <p:nvSpPr>
          <p:cNvPr id="3" name="Content Placeholder 2"/>
          <p:cNvSpPr>
            <a:spLocks noGrp="1"/>
          </p:cNvSpPr>
          <p:nvPr>
            <p:ph idx="1"/>
          </p:nvPr>
        </p:nvSpPr>
        <p:spPr/>
        <p:txBody>
          <a:bodyPr>
            <a:normAutofit/>
          </a:bodyPr>
          <a:lstStyle/>
          <a:p>
            <a:endParaRPr lang="en-US" sz="3200" dirty="0"/>
          </a:p>
          <a:p>
            <a:r>
              <a:rPr lang="en-US" sz="3200" dirty="0"/>
              <a:t>Between the Civil War and the close of the 1800’s – conditions</a:t>
            </a:r>
          </a:p>
          <a:p>
            <a:pPr marL="0" indent="0">
              <a:buNone/>
            </a:pPr>
            <a:endParaRPr lang="en-US" sz="3200" dirty="0"/>
          </a:p>
          <a:p>
            <a:r>
              <a:rPr lang="en-US" sz="3200" dirty="0"/>
              <a:t>Fundamentalists and the Holiness Movement </a:t>
            </a:r>
          </a:p>
        </p:txBody>
      </p:sp>
    </p:spTree>
    <p:extLst>
      <p:ext uri="{BB962C8B-B14F-4D97-AF65-F5344CB8AC3E}">
        <p14:creationId xmlns:p14="http://schemas.microsoft.com/office/powerpoint/2010/main" val="204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a:t>
            </a:r>
          </a:p>
        </p:txBody>
      </p:sp>
      <p:sp>
        <p:nvSpPr>
          <p:cNvPr id="3" name="Content Placeholder 2"/>
          <p:cNvSpPr>
            <a:spLocks noGrp="1"/>
          </p:cNvSpPr>
          <p:nvPr>
            <p:ph idx="1"/>
          </p:nvPr>
        </p:nvSpPr>
        <p:spPr>
          <a:xfrm>
            <a:off x="564472" y="1613646"/>
            <a:ext cx="8114280" cy="4742963"/>
          </a:xfrm>
        </p:spPr>
        <p:txBody>
          <a:bodyPr>
            <a:normAutofit/>
          </a:bodyPr>
          <a:lstStyle/>
          <a:p>
            <a:r>
              <a:rPr lang="en-US" sz="2800" dirty="0"/>
              <a:t>Omnipotence = almighty</a:t>
            </a:r>
          </a:p>
          <a:p>
            <a:r>
              <a:rPr lang="en-US" sz="2800" dirty="0"/>
              <a:t>Omnipresent = all present</a:t>
            </a:r>
          </a:p>
          <a:p>
            <a:r>
              <a:rPr lang="en-US" sz="2800" dirty="0"/>
              <a:t>Omniscient = all knowing</a:t>
            </a:r>
          </a:p>
          <a:p>
            <a:r>
              <a:rPr lang="en-US" sz="2800" dirty="0"/>
              <a:t>God is good</a:t>
            </a:r>
          </a:p>
          <a:p>
            <a:r>
              <a:rPr lang="en-US" sz="2800" dirty="0"/>
              <a:t>God is love</a:t>
            </a:r>
          </a:p>
          <a:p>
            <a:r>
              <a:rPr lang="en-US" sz="2800" dirty="0"/>
              <a:t>God is holy</a:t>
            </a:r>
          </a:p>
          <a:p>
            <a:r>
              <a:rPr lang="en-US" sz="2800" dirty="0"/>
              <a:t>God is righteous</a:t>
            </a:r>
          </a:p>
        </p:txBody>
      </p:sp>
    </p:spTree>
    <p:extLst>
      <p:ext uri="{BB962C8B-B14F-4D97-AF65-F5344CB8AC3E}">
        <p14:creationId xmlns:p14="http://schemas.microsoft.com/office/powerpoint/2010/main" val="421262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Deity of the Lord Jesus Christ</a:t>
            </a:r>
          </a:p>
        </p:txBody>
      </p:sp>
      <p:sp>
        <p:nvSpPr>
          <p:cNvPr id="5" name="Subtitle 4"/>
          <p:cNvSpPr>
            <a:spLocks noGrp="1"/>
          </p:cNvSpPr>
          <p:nvPr>
            <p:ph type="subTitle" idx="1"/>
          </p:nvPr>
        </p:nvSpPr>
        <p:spPr/>
        <p:txBody>
          <a:bodyPr/>
          <a:lstStyle/>
          <a:p>
            <a:r>
              <a:rPr lang="en-US" sz="2800" dirty="0"/>
              <a:t>3</a:t>
            </a:r>
            <a:r>
              <a:rPr lang="en-US" sz="2800" baseline="30000" dirty="0"/>
              <a:t>rd</a:t>
            </a:r>
            <a:r>
              <a:rPr lang="en-US" sz="2800" dirty="0"/>
              <a:t> Fundamental Truth of the A/G</a:t>
            </a:r>
          </a:p>
        </p:txBody>
      </p:sp>
    </p:spTree>
    <p:extLst>
      <p:ext uri="{BB962C8B-B14F-4D97-AF65-F5344CB8AC3E}">
        <p14:creationId xmlns:p14="http://schemas.microsoft.com/office/powerpoint/2010/main" val="510580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 Lord Jesus Christ is the eternal Son of God</a:t>
            </a:r>
          </a:p>
        </p:txBody>
      </p:sp>
      <p:sp>
        <p:nvSpPr>
          <p:cNvPr id="3" name="Content Placeholder 2"/>
          <p:cNvSpPr>
            <a:spLocks noGrp="1"/>
          </p:cNvSpPr>
          <p:nvPr>
            <p:ph idx="1"/>
          </p:nvPr>
        </p:nvSpPr>
        <p:spPr>
          <a:xfrm>
            <a:off x="423354" y="1801906"/>
            <a:ext cx="8220118" cy="4672399"/>
          </a:xfrm>
        </p:spPr>
        <p:txBody>
          <a:bodyPr>
            <a:normAutofit fontScale="92500" lnSpcReduction="10000"/>
          </a:bodyPr>
          <a:lstStyle/>
          <a:p>
            <a:pPr marL="514350" indent="-514350">
              <a:buFont typeface="+mj-lt"/>
              <a:buAutoNum type="arabicPeriod"/>
            </a:pPr>
            <a:r>
              <a:rPr lang="en-US" sz="2800" dirty="0"/>
              <a:t>His virgin birth = Matt 1:23; Luke 1: 31 &amp; 35</a:t>
            </a:r>
          </a:p>
          <a:p>
            <a:pPr marL="514350" indent="-514350">
              <a:buFont typeface="+mj-lt"/>
              <a:buAutoNum type="arabicPeriod"/>
            </a:pPr>
            <a:r>
              <a:rPr lang="en-US" sz="2800" dirty="0"/>
              <a:t>His sinless life = </a:t>
            </a:r>
            <a:r>
              <a:rPr lang="en-US" sz="2800" dirty="0" err="1"/>
              <a:t>Heb</a:t>
            </a:r>
            <a:r>
              <a:rPr lang="en-US" sz="2800" dirty="0"/>
              <a:t> 7:26; 1 Peter 2:22</a:t>
            </a:r>
          </a:p>
          <a:p>
            <a:pPr marL="514350" indent="-514350">
              <a:buFont typeface="+mj-lt"/>
              <a:buAutoNum type="arabicPeriod"/>
            </a:pPr>
            <a:r>
              <a:rPr lang="en-US" sz="2800" dirty="0"/>
              <a:t>His miracles = Acts 2:22 &amp; 10:38</a:t>
            </a:r>
          </a:p>
          <a:p>
            <a:pPr marL="514350" indent="-514350">
              <a:buFont typeface="+mj-lt"/>
              <a:buAutoNum type="arabicPeriod"/>
            </a:pPr>
            <a:r>
              <a:rPr lang="en-US" sz="2800" dirty="0"/>
              <a:t>His substitutionary work on the cross = I </a:t>
            </a:r>
            <a:r>
              <a:rPr lang="en-US" sz="2800" dirty="0" err="1"/>
              <a:t>Cor</a:t>
            </a:r>
            <a:r>
              <a:rPr lang="en-US" sz="2800" dirty="0"/>
              <a:t> 15:3 &amp; 2 </a:t>
            </a:r>
            <a:r>
              <a:rPr lang="en-US" sz="2800" dirty="0" err="1"/>
              <a:t>Cor</a:t>
            </a:r>
            <a:r>
              <a:rPr lang="en-US" sz="2800" dirty="0"/>
              <a:t> 5:21</a:t>
            </a:r>
          </a:p>
          <a:p>
            <a:pPr marL="514350" indent="-514350">
              <a:buFont typeface="+mj-lt"/>
              <a:buAutoNum type="arabicPeriod"/>
            </a:pPr>
            <a:r>
              <a:rPr lang="en-US" sz="2800" dirty="0"/>
              <a:t>His bodily resurrection from the dead = Matt 28:6; Luke 24: 39; I </a:t>
            </a:r>
            <a:r>
              <a:rPr lang="en-US" sz="2800" dirty="0" err="1"/>
              <a:t>Cor</a:t>
            </a:r>
            <a:r>
              <a:rPr lang="en-US" sz="2800" dirty="0"/>
              <a:t> 15: 4</a:t>
            </a:r>
          </a:p>
          <a:p>
            <a:pPr marL="514350" indent="-514350">
              <a:buFont typeface="+mj-lt"/>
              <a:buAutoNum type="arabicPeriod"/>
            </a:pPr>
            <a:r>
              <a:rPr lang="en-US" sz="2800" dirty="0"/>
              <a:t>His exaltation to the right hand of God = Act 1: 9 &amp;11; Acts 2:33; Phil 2: 9- 11; and </a:t>
            </a:r>
            <a:r>
              <a:rPr lang="en-US" sz="2800" dirty="0" err="1"/>
              <a:t>Heb</a:t>
            </a:r>
            <a:r>
              <a:rPr lang="en-US" sz="2800" dirty="0"/>
              <a:t> 1:3.</a:t>
            </a:r>
          </a:p>
        </p:txBody>
      </p:sp>
    </p:spTree>
    <p:extLst>
      <p:ext uri="{BB962C8B-B14F-4D97-AF65-F5344CB8AC3E}">
        <p14:creationId xmlns:p14="http://schemas.microsoft.com/office/powerpoint/2010/main" val="36173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OFFICES OF CHRIST:</a:t>
            </a:r>
          </a:p>
        </p:txBody>
      </p:sp>
      <p:sp>
        <p:nvSpPr>
          <p:cNvPr id="3" name="Content Placeholder 2"/>
          <p:cNvSpPr>
            <a:spLocks noGrp="1"/>
          </p:cNvSpPr>
          <p:nvPr>
            <p:ph idx="1"/>
          </p:nvPr>
        </p:nvSpPr>
        <p:spPr/>
        <p:txBody>
          <a:bodyPr>
            <a:normAutofit/>
          </a:bodyPr>
          <a:lstStyle/>
          <a:p>
            <a:r>
              <a:rPr lang="en-US" sz="3200" dirty="0"/>
              <a:t>Prophet = the anointed Servant = Is. 11:2</a:t>
            </a:r>
          </a:p>
          <a:p>
            <a:endParaRPr lang="en-US" sz="3200" dirty="0"/>
          </a:p>
          <a:p>
            <a:r>
              <a:rPr lang="en-US" sz="3200" dirty="0"/>
              <a:t>Priest = </a:t>
            </a:r>
            <a:r>
              <a:rPr lang="en-US" sz="3200" dirty="0" err="1"/>
              <a:t>Heb</a:t>
            </a:r>
            <a:r>
              <a:rPr lang="en-US" sz="3200" dirty="0"/>
              <a:t> 8:3</a:t>
            </a:r>
          </a:p>
          <a:p>
            <a:endParaRPr lang="en-US" sz="3200" dirty="0"/>
          </a:p>
          <a:p>
            <a:r>
              <a:rPr lang="en-US" sz="3200" dirty="0"/>
              <a:t>King = Rev. 5: 6- 13</a:t>
            </a:r>
          </a:p>
        </p:txBody>
      </p:sp>
    </p:spTree>
    <p:extLst>
      <p:ext uri="{BB962C8B-B14F-4D97-AF65-F5344CB8AC3E}">
        <p14:creationId xmlns:p14="http://schemas.microsoft.com/office/powerpoint/2010/main" val="133321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Bethel Bible College</a:t>
            </a:r>
          </a:p>
        </p:txBody>
      </p:sp>
      <p:sp>
        <p:nvSpPr>
          <p:cNvPr id="4" name="Content Placeholder 3"/>
          <p:cNvSpPr>
            <a:spLocks noGrp="1"/>
          </p:cNvSpPr>
          <p:nvPr>
            <p:ph sz="half" idx="1"/>
          </p:nvPr>
        </p:nvSpPr>
        <p:spPr>
          <a:xfrm>
            <a:off x="497749" y="1458694"/>
            <a:ext cx="4241676" cy="4993876"/>
          </a:xfrm>
        </p:spPr>
        <p:txBody>
          <a:bodyPr>
            <a:normAutofit/>
          </a:bodyPr>
          <a:lstStyle/>
          <a:p>
            <a:r>
              <a:rPr lang="en-US" sz="2800" dirty="0"/>
              <a:t>Director: Charles Parham</a:t>
            </a:r>
          </a:p>
          <a:p>
            <a:r>
              <a:rPr lang="en-US" sz="2800" dirty="0"/>
              <a:t>Topeka, KS – January 1, 1901</a:t>
            </a:r>
          </a:p>
          <a:p>
            <a:r>
              <a:rPr lang="en-US" sz="2800" dirty="0"/>
              <a:t>13 students in a barn – praying and fasting</a:t>
            </a:r>
          </a:p>
          <a:p>
            <a:r>
              <a:rPr lang="en-US" sz="2800" dirty="0"/>
              <a:t>Agnes Ozman</a:t>
            </a:r>
          </a:p>
          <a:p>
            <a:r>
              <a:rPr lang="en-US" sz="2800" dirty="0"/>
              <a:t>Initial physical evidence – speaking in tongues</a:t>
            </a:r>
          </a:p>
        </p:txBody>
      </p:sp>
      <p:pic>
        <p:nvPicPr>
          <p:cNvPr id="6" name="Content Placeholder 5" descr="AgnesOzman-1.jpg"/>
          <p:cNvPicPr>
            <a:picLocks noGrp="1" noChangeAspect="1"/>
          </p:cNvPicPr>
          <p:nvPr>
            <p:ph sz="half" idx="2"/>
          </p:nvPr>
        </p:nvPicPr>
        <p:blipFill>
          <a:blip r:embed="rId2">
            <a:extLst>
              <a:ext uri="{28A0092B-C50C-407E-A947-70E740481C1C}">
                <a14:useLocalDpi xmlns:a14="http://schemas.microsoft.com/office/drawing/2010/main" val="0"/>
              </a:ext>
            </a:extLst>
          </a:blip>
          <a:srcRect l="7764" r="7764"/>
          <a:stretch>
            <a:fillRect/>
          </a:stretch>
        </p:blipFill>
        <p:spPr/>
      </p:pic>
    </p:spTree>
    <p:extLst>
      <p:ext uri="{BB962C8B-B14F-4D97-AF65-F5344CB8AC3E}">
        <p14:creationId xmlns:p14="http://schemas.microsoft.com/office/powerpoint/2010/main" val="76052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 J. Seymour</a:t>
            </a:r>
          </a:p>
        </p:txBody>
      </p:sp>
      <p:pic>
        <p:nvPicPr>
          <p:cNvPr id="5" name="Content Placeholder 4" descr="cbe396231dc447e0832233be1f8cda01.jpg"/>
          <p:cNvPicPr>
            <a:picLocks noGrp="1" noChangeAspect="1"/>
          </p:cNvPicPr>
          <p:nvPr>
            <p:ph sz="half" idx="1"/>
          </p:nvPr>
        </p:nvPicPr>
        <p:blipFill>
          <a:blip r:embed="rId2">
            <a:extLst>
              <a:ext uri="{28A0092B-C50C-407E-A947-70E740481C1C}">
                <a14:useLocalDpi xmlns:a14="http://schemas.microsoft.com/office/drawing/2010/main" val="0"/>
              </a:ext>
            </a:extLst>
          </a:blip>
          <a:srcRect l="6556" r="6556"/>
          <a:stretch>
            <a:fillRect/>
          </a:stretch>
        </p:blipFill>
        <p:spPr>
          <a:xfrm>
            <a:off x="773113" y="1816100"/>
            <a:ext cx="3744912" cy="4310063"/>
          </a:xfrm>
        </p:spPr>
      </p:pic>
      <p:sp>
        <p:nvSpPr>
          <p:cNvPr id="4" name="Content Placeholder 3"/>
          <p:cNvSpPr>
            <a:spLocks noGrp="1"/>
          </p:cNvSpPr>
          <p:nvPr>
            <p:ph sz="half" idx="2"/>
          </p:nvPr>
        </p:nvSpPr>
        <p:spPr>
          <a:xfrm>
            <a:off x="4651382" y="1355726"/>
            <a:ext cx="4205125" cy="5251293"/>
          </a:xfrm>
        </p:spPr>
        <p:txBody>
          <a:bodyPr>
            <a:normAutofit fontScale="92500" lnSpcReduction="10000"/>
          </a:bodyPr>
          <a:lstStyle/>
          <a:p>
            <a:r>
              <a:rPr lang="en-US" sz="3200" dirty="0"/>
              <a:t>Trained in the ministry by sitting outside a classroom window as Charles Parham taught – Texas</a:t>
            </a:r>
          </a:p>
          <a:p>
            <a:r>
              <a:rPr lang="en-US" sz="3200" dirty="0"/>
              <a:t>1906 – secured a building at 312 Azusa St. in Los Angeles, CA</a:t>
            </a:r>
          </a:p>
          <a:p>
            <a:r>
              <a:rPr lang="en-US" sz="3200" dirty="0"/>
              <a:t>Services from 10 am – midnight everyday for 3 years. </a:t>
            </a:r>
          </a:p>
        </p:txBody>
      </p:sp>
    </p:spTree>
    <p:extLst>
      <p:ext uri="{BB962C8B-B14F-4D97-AF65-F5344CB8AC3E}">
        <p14:creationId xmlns:p14="http://schemas.microsoft.com/office/powerpoint/2010/main" val="401485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Publication: Word and Witness – E. N. Bell</a:t>
            </a:r>
          </a:p>
        </p:txBody>
      </p:sp>
      <p:sp>
        <p:nvSpPr>
          <p:cNvPr id="6" name="Content Placeholder 5"/>
          <p:cNvSpPr>
            <a:spLocks noGrp="1"/>
          </p:cNvSpPr>
          <p:nvPr>
            <p:ph idx="1"/>
          </p:nvPr>
        </p:nvSpPr>
        <p:spPr>
          <a:xfrm>
            <a:off x="480586" y="1613646"/>
            <a:ext cx="8324429" cy="4856084"/>
          </a:xfrm>
        </p:spPr>
        <p:txBody>
          <a:bodyPr>
            <a:normAutofit/>
          </a:bodyPr>
          <a:lstStyle/>
          <a:p>
            <a:r>
              <a:rPr lang="en-US" sz="3200" dirty="0"/>
              <a:t>For information, teaching and organizing the movement</a:t>
            </a:r>
          </a:p>
          <a:p>
            <a:r>
              <a:rPr lang="en-US" sz="3200" dirty="0"/>
              <a:t>Called for a conference in Hot Springs, Ark in 1914</a:t>
            </a:r>
          </a:p>
          <a:p>
            <a:r>
              <a:rPr lang="en-US" sz="3200" dirty="0"/>
              <a:t>300+ people attended</a:t>
            </a:r>
          </a:p>
          <a:p>
            <a:r>
              <a:rPr lang="en-US" sz="3200" dirty="0"/>
              <a:t>The Assemblies of God birthed – E. N. Bell elected the first Chairman of this new fellowship</a:t>
            </a:r>
          </a:p>
        </p:txBody>
      </p:sp>
    </p:spTree>
    <p:extLst>
      <p:ext uri="{BB962C8B-B14F-4D97-AF65-F5344CB8AC3E}">
        <p14:creationId xmlns:p14="http://schemas.microsoft.com/office/powerpoint/2010/main" val="24372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5 Reasons</a:t>
            </a:r>
          </a:p>
        </p:txBody>
      </p:sp>
      <p:sp>
        <p:nvSpPr>
          <p:cNvPr id="3" name="Content Placeholder 2"/>
          <p:cNvSpPr>
            <a:spLocks noGrp="1"/>
          </p:cNvSpPr>
          <p:nvPr>
            <p:ph idx="1"/>
          </p:nvPr>
        </p:nvSpPr>
        <p:spPr>
          <a:xfrm>
            <a:off x="566405" y="2025000"/>
            <a:ext cx="8101299" cy="4702147"/>
          </a:xfrm>
        </p:spPr>
        <p:txBody>
          <a:bodyPr>
            <a:normAutofit/>
          </a:bodyPr>
          <a:lstStyle/>
          <a:p>
            <a:pPr marL="514350" indent="-514350">
              <a:buFont typeface="+mj-lt"/>
              <a:buAutoNum type="arabicPeriod"/>
            </a:pPr>
            <a:r>
              <a:rPr lang="en-US" sz="2800" dirty="0"/>
              <a:t>Better understanding and unity of doctrine</a:t>
            </a:r>
          </a:p>
          <a:p>
            <a:pPr marL="514350" indent="-514350">
              <a:buFont typeface="+mj-lt"/>
              <a:buAutoNum type="arabicPeriod"/>
            </a:pPr>
            <a:r>
              <a:rPr lang="en-US" sz="2800" dirty="0"/>
              <a:t>To know how to conserve God’s work at home and abroad (other countries)</a:t>
            </a:r>
          </a:p>
          <a:p>
            <a:pPr marL="514350" indent="-514350">
              <a:buFont typeface="+mj-lt"/>
              <a:buAutoNum type="arabicPeriod"/>
            </a:pPr>
            <a:r>
              <a:rPr lang="en-US" sz="2800" dirty="0"/>
              <a:t>To consult on protection of funds for missions</a:t>
            </a:r>
          </a:p>
          <a:p>
            <a:pPr marL="514350" indent="-514350">
              <a:buFont typeface="+mj-lt"/>
              <a:buAutoNum type="arabicPeriod"/>
            </a:pPr>
            <a:r>
              <a:rPr lang="en-US" sz="2800" dirty="0"/>
              <a:t>To help charter churches under a legal name</a:t>
            </a:r>
          </a:p>
          <a:p>
            <a:pPr marL="514350" indent="-514350">
              <a:buFont typeface="+mj-lt"/>
              <a:buAutoNum type="arabicPeriod"/>
            </a:pPr>
            <a:r>
              <a:rPr lang="en-US" sz="2800" dirty="0"/>
              <a:t>To consider the establishment of a Bible training school with a literary division.</a:t>
            </a:r>
          </a:p>
        </p:txBody>
      </p:sp>
    </p:spTree>
    <p:extLst>
      <p:ext uri="{BB962C8B-B14F-4D97-AF65-F5344CB8AC3E}">
        <p14:creationId xmlns:p14="http://schemas.microsoft.com/office/powerpoint/2010/main" val="3183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Doctrine Established</a:t>
            </a:r>
          </a:p>
        </p:txBody>
      </p:sp>
      <p:sp>
        <p:nvSpPr>
          <p:cNvPr id="3" name="Content Placeholder 2"/>
          <p:cNvSpPr>
            <a:spLocks noGrp="1"/>
          </p:cNvSpPr>
          <p:nvPr>
            <p:ph idx="1"/>
          </p:nvPr>
        </p:nvSpPr>
        <p:spPr>
          <a:xfrm>
            <a:off x="1089024" y="1441523"/>
            <a:ext cx="7272339" cy="4702147"/>
          </a:xfrm>
        </p:spPr>
        <p:txBody>
          <a:bodyPr>
            <a:normAutofit/>
          </a:bodyPr>
          <a:lstStyle/>
          <a:p>
            <a:r>
              <a:rPr lang="en-US" sz="3200" dirty="0"/>
              <a:t>16 Fundamental Truths of the Assemblies of God – 1916</a:t>
            </a:r>
          </a:p>
          <a:p>
            <a:endParaRPr lang="en-US" sz="3200" dirty="0"/>
          </a:p>
          <a:p>
            <a:r>
              <a:rPr lang="en-US" sz="3200" dirty="0"/>
              <a:t>1961 – Position Papers called “Where We Stand” </a:t>
            </a:r>
          </a:p>
          <a:p>
            <a:endParaRPr lang="en-US" sz="3200" dirty="0"/>
          </a:p>
          <a:p>
            <a:r>
              <a:rPr lang="en-US" sz="3200" dirty="0"/>
              <a:t>Commission of Doctrinal Purity – 1990’s</a:t>
            </a:r>
          </a:p>
          <a:p>
            <a:endParaRPr lang="en-US" sz="3200" dirty="0"/>
          </a:p>
          <a:p>
            <a:endParaRPr lang="en-US" sz="3200" dirty="0"/>
          </a:p>
        </p:txBody>
      </p:sp>
    </p:spTree>
    <p:extLst>
      <p:ext uri="{BB962C8B-B14F-4D97-AF65-F5344CB8AC3E}">
        <p14:creationId xmlns:p14="http://schemas.microsoft.com/office/powerpoint/2010/main" val="320576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Scriptures Inspired</a:t>
            </a:r>
          </a:p>
        </p:txBody>
      </p:sp>
      <p:sp>
        <p:nvSpPr>
          <p:cNvPr id="5" name="Subtitle 4"/>
          <p:cNvSpPr>
            <a:spLocks noGrp="1"/>
          </p:cNvSpPr>
          <p:nvPr>
            <p:ph type="subTitle" idx="1"/>
          </p:nvPr>
        </p:nvSpPr>
        <p:spPr/>
        <p:txBody>
          <a:bodyPr/>
          <a:lstStyle/>
          <a:p>
            <a:r>
              <a:rPr lang="en-US" sz="3200" dirty="0"/>
              <a:t>1</a:t>
            </a:r>
            <a:r>
              <a:rPr lang="en-US" sz="3200" baseline="30000" dirty="0"/>
              <a:t>st</a:t>
            </a:r>
            <a:r>
              <a:rPr lang="en-US" sz="3200" dirty="0"/>
              <a:t> Fundamental Truth of the A/G</a:t>
            </a:r>
          </a:p>
        </p:txBody>
      </p:sp>
    </p:spTree>
    <p:extLst>
      <p:ext uri="{BB962C8B-B14F-4D97-AF65-F5344CB8AC3E}">
        <p14:creationId xmlns:p14="http://schemas.microsoft.com/office/powerpoint/2010/main" val="325041227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1607</TotalTime>
  <Words>1967</Words>
  <Application>Microsoft Macintosh PowerPoint</Application>
  <PresentationFormat>On-screen Show (4:3)</PresentationFormat>
  <Paragraphs>138</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Candara</vt:lpstr>
      <vt:lpstr>Wingdings</vt:lpstr>
      <vt:lpstr>Tradition</vt:lpstr>
      <vt:lpstr>Intro to the History &amp; Theology of the Assemblies of God</vt:lpstr>
      <vt:lpstr>Ag.org</vt:lpstr>
      <vt:lpstr>The Start</vt:lpstr>
      <vt:lpstr>Bethel Bible College</vt:lpstr>
      <vt:lpstr>W. J. Seymour</vt:lpstr>
      <vt:lpstr>Publication: Word and Witness – E. N. Bell</vt:lpstr>
      <vt:lpstr>Why? 5 Reasons</vt:lpstr>
      <vt:lpstr>Doctrine Established</vt:lpstr>
      <vt:lpstr>The Scriptures Inspired</vt:lpstr>
      <vt:lpstr>PowerPoint Presentation</vt:lpstr>
      <vt:lpstr>The Revelation of God to Humankind</vt:lpstr>
      <vt:lpstr>Verbally Inspired Word of God</vt:lpstr>
      <vt:lpstr>PowerPoint Presentation</vt:lpstr>
      <vt:lpstr>PowerPoint Presentation</vt:lpstr>
      <vt:lpstr>PowerPoint Presentation</vt:lpstr>
      <vt:lpstr>Peter’s view of Paul’s writing…</vt:lpstr>
      <vt:lpstr>The Infallible Rule</vt:lpstr>
      <vt:lpstr>T  The Canon &amp; Later Translations</vt:lpstr>
      <vt:lpstr>4 NT Criteria:</vt:lpstr>
      <vt:lpstr>Dead Sea Scrolls</vt:lpstr>
      <vt:lpstr>Changing Translations</vt:lpstr>
      <vt:lpstr>PowerPoint Presentation</vt:lpstr>
      <vt:lpstr>KJV</vt:lpstr>
      <vt:lpstr>PowerPoint Presentation</vt:lpstr>
      <vt:lpstr>The One True God</vt:lpstr>
      <vt:lpstr>PowerPoint Presentation</vt:lpstr>
      <vt:lpstr>In Response to a 1913 Heresy…1916 “The Adorable Godhead”</vt:lpstr>
      <vt:lpstr>PowerPoint Presentation</vt:lpstr>
      <vt:lpstr>The Existence of God</vt:lpstr>
      <vt:lpstr>Attributes</vt:lpstr>
      <vt:lpstr>The Deity of the Lord Jesus Christ</vt:lpstr>
      <vt:lpstr>The Lord Jesus Christ is the eternal Son of God</vt:lpstr>
      <vt:lpstr>THE OFFICES OF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the History &amp; Theology of the Assemblies of God</dc:title>
  <dc:creator>JoAnn L. Smith</dc:creator>
  <cp:lastModifiedBy>JoAnn Smith</cp:lastModifiedBy>
  <cp:revision>39</cp:revision>
  <cp:lastPrinted>2023-11-30T00:38:21Z</cp:lastPrinted>
  <dcterms:created xsi:type="dcterms:W3CDTF">2016-10-19T18:49:44Z</dcterms:created>
  <dcterms:modified xsi:type="dcterms:W3CDTF">2023-11-30T00:53:38Z</dcterms:modified>
</cp:coreProperties>
</file>