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6" r:id="rId10"/>
    <p:sldId id="277" r:id="rId11"/>
    <p:sldId id="278" r:id="rId12"/>
    <p:sldId id="264" r:id="rId13"/>
    <p:sldId id="265" r:id="rId14"/>
    <p:sldId id="266" r:id="rId15"/>
    <p:sldId id="267" r:id="rId16"/>
    <p:sldId id="268" r:id="rId17"/>
    <p:sldId id="269" r:id="rId18"/>
    <p:sldId id="273" r:id="rId19"/>
    <p:sldId id="270" r:id="rId20"/>
    <p:sldId id="271" r:id="rId21"/>
    <p:sldId id="272" r:id="rId22"/>
    <p:sldId id="279" r:id="rId23"/>
    <p:sldId id="280" r:id="rId24"/>
    <p:sldId id="281" r:id="rId25"/>
    <p:sldId id="274" r:id="rId26"/>
    <p:sldId id="282"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2"/>
  </p:normalViewPr>
  <p:slideViewPr>
    <p:cSldViewPr snapToGrid="0" snapToObjects="1">
      <p:cViewPr varScale="1">
        <p:scale>
          <a:sx n="99" d="100"/>
          <a:sy n="99" d="100"/>
        </p:scale>
        <p:origin x="14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dLbl>
              <c:idx val="0"/>
              <c:tx>
                <c:rich>
                  <a:bodyPr/>
                  <a:lstStyle/>
                  <a:p>
                    <a:r>
                      <a:rPr lang="en-US" dirty="0"/>
                      <a:t>Body
</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C636-C245-889D-FB8DF7E8F05A}"/>
                </c:ext>
              </c:extLst>
            </c:dLbl>
            <c:dLbl>
              <c:idx val="1"/>
              <c:layout>
                <c:manualLayout>
                  <c:x val="-1.5241728775479699E-3"/>
                  <c:y val="-0.168125"/>
                </c:manualLayout>
              </c:layout>
              <c:tx>
                <c:rich>
                  <a:bodyPr/>
                  <a:lstStyle/>
                  <a:p>
                    <a:r>
                      <a:rPr lang="en-US" dirty="0"/>
                      <a:t>Mind</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C636-C245-889D-FB8DF7E8F05A}"/>
                </c:ext>
              </c:extLst>
            </c:dLbl>
            <c:dLbl>
              <c:idx val="2"/>
              <c:layout>
                <c:manualLayout>
                  <c:x val="0.27083027985359198"/>
                  <c:y val="8.9430118110236198E-2"/>
                </c:manualLayout>
              </c:layout>
              <c:tx>
                <c:rich>
                  <a:bodyPr/>
                  <a:lstStyle/>
                  <a:p>
                    <a:r>
                      <a:rPr lang="en-US" dirty="0"/>
                      <a:t>Spirit</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C636-C245-889D-FB8DF7E8F05A}"/>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Sheet1!$A$2:$A$5</c:f>
              <c:strCache>
                <c:ptCount val="3"/>
                <c:pt idx="0">
                  <c:v>Body</c:v>
                </c:pt>
                <c:pt idx="1">
                  <c:v>Mind</c:v>
                </c:pt>
                <c:pt idx="2">
                  <c:v>Spirit</c:v>
                </c:pt>
              </c:strCache>
            </c:strRef>
          </c:cat>
          <c:val>
            <c:numRef>
              <c:f>Sheet1!$B$2:$B$5</c:f>
              <c:numCache>
                <c:formatCode>General</c:formatCode>
                <c:ptCount val="4"/>
                <c:pt idx="0">
                  <c:v>33.299999999999997</c:v>
                </c:pt>
                <c:pt idx="1">
                  <c:v>33.299999999999997</c:v>
                </c:pt>
                <c:pt idx="2">
                  <c:v>33.299999999999997</c:v>
                </c:pt>
              </c:numCache>
            </c:numRef>
          </c:val>
          <c:extLst>
            <c:ext xmlns:c16="http://schemas.microsoft.com/office/drawing/2014/chart" uri="{C3380CC4-5D6E-409C-BE32-E72D297353CC}">
              <c16:uniqueId val="{00000003-C636-C245-889D-FB8DF7E8F05A}"/>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dLbl>
              <c:idx val="0"/>
              <c:layout>
                <c:manualLayout>
                  <c:x val="-0.229232693569554"/>
                  <c:y val="2.1844734251968499E-2"/>
                </c:manualLayout>
              </c:layout>
              <c:tx>
                <c:rich>
                  <a:bodyPr/>
                  <a:lstStyle/>
                  <a:p>
                    <a:r>
                      <a:rPr lang="en-US" dirty="0"/>
                      <a:t>Body
</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669D-CE46-B370-E19BAEBB31FA}"/>
                </c:ext>
              </c:extLst>
            </c:dLbl>
            <c:dLbl>
              <c:idx val="1"/>
              <c:layout>
                <c:manualLayout>
                  <c:x val="0.218648950131234"/>
                  <c:y val="4.1973179133858299E-2"/>
                </c:manualLayout>
              </c:layout>
              <c:tx>
                <c:rich>
                  <a:bodyPr/>
                  <a:lstStyle/>
                  <a:p>
                    <a:r>
                      <a:rPr lang="en-US" dirty="0"/>
                      <a:t>Spirit
</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669D-CE46-B370-E19BAEBB31FA}"/>
                </c:ext>
              </c:extLst>
            </c:dLbl>
            <c:spPr>
              <a:noFill/>
              <a:ln>
                <a:noFill/>
              </a:ln>
              <a:effectLst/>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2"/>
                <c:pt idx="0">
                  <c:v>Body</c:v>
                </c:pt>
                <c:pt idx="1">
                  <c:v>Spirit</c:v>
                </c:pt>
              </c:strCache>
            </c:strRef>
          </c:cat>
          <c:val>
            <c:numRef>
              <c:f>Sheet1!$B$2:$B$5</c:f>
              <c:numCache>
                <c:formatCode>General</c:formatCode>
                <c:ptCount val="4"/>
                <c:pt idx="0">
                  <c:v>50</c:v>
                </c:pt>
                <c:pt idx="1">
                  <c:v>50</c:v>
                </c:pt>
                <c:pt idx="3">
                  <c:v>1.2</c:v>
                </c:pt>
              </c:numCache>
            </c:numRef>
          </c:val>
          <c:extLst>
            <c:ext xmlns:c16="http://schemas.microsoft.com/office/drawing/2014/chart" uri="{C3380CC4-5D6E-409C-BE32-E72D297353CC}">
              <c16:uniqueId val="{00000002-669D-CE46-B370-E19BAEBB31FA}"/>
            </c:ext>
          </c:extLst>
        </c:ser>
        <c:dLbls>
          <c:showLegendKey val="0"/>
          <c:showVal val="0"/>
          <c:showCatName val="1"/>
          <c:showSerName val="0"/>
          <c:showPercent val="1"/>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4/3/24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dirty="0"/>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4/3/24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4/3/24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4/3/24</a:t>
            </a:fld>
            <a:endParaRPr lang="en-US" dirty="0"/>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dirty="0"/>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4630"/>
            <a:ext cx="7772400" cy="2421718"/>
          </a:xfrm>
        </p:spPr>
        <p:txBody>
          <a:bodyPr/>
          <a:lstStyle/>
          <a:p>
            <a:r>
              <a:rPr lang="en-US" dirty="0"/>
              <a:t>Intro to the History &amp; Theology of the Assemblies of God</a:t>
            </a:r>
          </a:p>
        </p:txBody>
      </p:sp>
      <p:sp>
        <p:nvSpPr>
          <p:cNvPr id="3" name="Subtitle 2"/>
          <p:cNvSpPr>
            <a:spLocks noGrp="1"/>
          </p:cNvSpPr>
          <p:nvPr>
            <p:ph type="subTitle" idx="1"/>
          </p:nvPr>
        </p:nvSpPr>
        <p:spPr>
          <a:xfrm>
            <a:off x="685800" y="4622639"/>
            <a:ext cx="7772400" cy="877824"/>
          </a:xfrm>
        </p:spPr>
        <p:txBody>
          <a:bodyPr>
            <a:normAutofit/>
          </a:bodyPr>
          <a:lstStyle/>
          <a:p>
            <a:r>
              <a:rPr lang="en-US" sz="2800" dirty="0"/>
              <a:t>Day #2</a:t>
            </a:r>
          </a:p>
        </p:txBody>
      </p:sp>
    </p:spTree>
    <p:extLst>
      <p:ext uri="{BB962C8B-B14F-4D97-AF65-F5344CB8AC3E}">
        <p14:creationId xmlns:p14="http://schemas.microsoft.com/office/powerpoint/2010/main" val="4014029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A455AD-FE5E-F8BC-33BE-A9611D163A32}"/>
              </a:ext>
            </a:extLst>
          </p:cNvPr>
          <p:cNvSpPr>
            <a:spLocks noGrp="1"/>
          </p:cNvSpPr>
          <p:nvPr>
            <p:ph idx="1"/>
          </p:nvPr>
        </p:nvSpPr>
        <p:spPr>
          <a:xfrm>
            <a:off x="685800" y="270456"/>
            <a:ext cx="7891530" cy="6284890"/>
          </a:xfrm>
        </p:spPr>
        <p:txBody>
          <a:bodyPr>
            <a:normAutofit/>
          </a:bodyPr>
          <a:lstStyle/>
          <a:p>
            <a:r>
              <a:rPr lang="en-US" sz="2800" dirty="0"/>
              <a:t>Romans 3: 23 “For all have sinned and fall short of the glory of God.”</a:t>
            </a:r>
          </a:p>
          <a:p>
            <a:pPr marL="0" indent="0">
              <a:buNone/>
            </a:pPr>
            <a:endParaRPr lang="en-US" sz="2800" dirty="0"/>
          </a:p>
          <a:p>
            <a:r>
              <a:rPr lang="en-US" sz="2800" dirty="0"/>
              <a:t>Isaiah 53: 1-3 “Who has believed our message and to whom has the arm of the Lord been revealed? He grew up before Him like a tender shoot, and like a root out of dry ground. He had no beauty or majesty to attract us to Him, nothing in His appearance that we should desire Him. He was despised and rejected by mankind, a man of suffering, and familiar with pain. Like one from whom people hid their faces He was despised, and we held Him in low esteem.</a:t>
            </a:r>
          </a:p>
          <a:p>
            <a:endParaRPr lang="en-US" sz="2800" dirty="0"/>
          </a:p>
          <a:p>
            <a:endParaRPr lang="en-US" sz="2800" dirty="0"/>
          </a:p>
        </p:txBody>
      </p:sp>
    </p:spTree>
    <p:extLst>
      <p:ext uri="{BB962C8B-B14F-4D97-AF65-F5344CB8AC3E}">
        <p14:creationId xmlns:p14="http://schemas.microsoft.com/office/powerpoint/2010/main" val="115784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C022-4691-BCAA-108C-9167A54A78A9}"/>
              </a:ext>
            </a:extLst>
          </p:cNvPr>
          <p:cNvSpPr>
            <a:spLocks noGrp="1"/>
          </p:cNvSpPr>
          <p:nvPr>
            <p:ph type="title"/>
          </p:nvPr>
        </p:nvSpPr>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2663DF8B-DF56-9D63-4A2D-C4E886E44CB8}"/>
              </a:ext>
            </a:extLst>
          </p:cNvPr>
          <p:cNvSpPr>
            <a:spLocks noGrp="1"/>
          </p:cNvSpPr>
          <p:nvPr>
            <p:ph idx="1"/>
          </p:nvPr>
        </p:nvSpPr>
        <p:spPr>
          <a:xfrm>
            <a:off x="685800" y="540913"/>
            <a:ext cx="7770813" cy="5585250"/>
          </a:xfrm>
        </p:spPr>
        <p:txBody>
          <a:bodyPr>
            <a:normAutofit/>
          </a:bodyPr>
          <a:lstStyle/>
          <a:p>
            <a:r>
              <a:rPr lang="en-US" sz="2800" dirty="0"/>
              <a:t>Isaiah 53: 4-6 “Surely </a:t>
            </a:r>
            <a:r>
              <a:rPr lang="en-US" sz="2800" dirty="0">
                <a:solidFill>
                  <a:srgbClr val="FFFF00"/>
                </a:solidFill>
              </a:rPr>
              <a:t>He took up our pain and bore our suffering</a:t>
            </a:r>
            <a:r>
              <a:rPr lang="en-US" sz="2800" dirty="0"/>
              <a:t>, yet we considered Him punished by God, stricken by Him, and afflicted.</a:t>
            </a:r>
          </a:p>
          <a:p>
            <a:pPr marL="0" indent="0">
              <a:buNone/>
            </a:pPr>
            <a:r>
              <a:rPr lang="en-US" sz="2800" dirty="0"/>
              <a:t>    But He was pierced for our </a:t>
            </a:r>
            <a:r>
              <a:rPr lang="en-US" sz="2800" dirty="0">
                <a:solidFill>
                  <a:srgbClr val="FFFF00"/>
                </a:solidFill>
              </a:rPr>
              <a:t>transgressions</a:t>
            </a:r>
            <a:r>
              <a:rPr lang="en-US" sz="2800" dirty="0"/>
              <a:t>, he   was crushed for our </a:t>
            </a:r>
            <a:r>
              <a:rPr lang="en-US" sz="2800" dirty="0">
                <a:solidFill>
                  <a:srgbClr val="FFFF00"/>
                </a:solidFill>
              </a:rPr>
              <a:t>iniquities</a:t>
            </a:r>
            <a:r>
              <a:rPr lang="en-US" sz="2800" dirty="0"/>
              <a:t>; the punishment that brought us peace was on Him, and by His wounds we are healed. We all like sheep, have gone astray, each of us has turned to our own way; and the Lord has laid on Him the iniquity of us all.”</a:t>
            </a:r>
          </a:p>
        </p:txBody>
      </p:sp>
    </p:spTree>
    <p:extLst>
      <p:ext uri="{BB962C8B-B14F-4D97-AF65-F5344CB8AC3E}">
        <p14:creationId xmlns:p14="http://schemas.microsoft.com/office/powerpoint/2010/main" val="37534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#5. The Salvation of Man</a:t>
            </a:r>
          </a:p>
        </p:txBody>
      </p:sp>
    </p:spTree>
    <p:extLst>
      <p:ext uri="{BB962C8B-B14F-4D97-AF65-F5344CB8AC3E}">
        <p14:creationId xmlns:p14="http://schemas.microsoft.com/office/powerpoint/2010/main" val="157234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118" y="591432"/>
            <a:ext cx="8419873" cy="5966503"/>
          </a:xfrm>
        </p:spPr>
        <p:txBody>
          <a:bodyPr>
            <a:normAutofit lnSpcReduction="10000"/>
          </a:bodyPr>
          <a:lstStyle/>
          <a:p>
            <a:pPr marL="0" indent="0">
              <a:buNone/>
            </a:pPr>
            <a:r>
              <a:rPr lang="en-US" sz="2800" dirty="0"/>
              <a:t>Man’s only hope of redemption is through the shed blood of Jesus Christ the Son of God.</a:t>
            </a:r>
          </a:p>
          <a:p>
            <a:pPr marL="514350" indent="-514350">
              <a:buAutoNum type="alphaLcParenBoth"/>
            </a:pPr>
            <a:r>
              <a:rPr lang="en-US" sz="2800" u="sng" dirty="0"/>
              <a:t>Conditions to Salvation</a:t>
            </a:r>
            <a:r>
              <a:rPr lang="en-US" sz="2800" dirty="0"/>
              <a:t>: Salvation is received through repentance toward God and faith toward the Lord Jesus Christ. By the washing of regeneration and renewing of the Holy Spirit, being justified by grace through faith, man becomes an heir of God, according to the hope of eternal life.</a:t>
            </a:r>
          </a:p>
          <a:p>
            <a:pPr marL="514350" indent="-514350">
              <a:buAutoNum type="alphaLcParenBoth"/>
            </a:pPr>
            <a:r>
              <a:rPr lang="en-US" sz="2800" u="sng" dirty="0"/>
              <a:t>The Evidence of Salvation</a:t>
            </a:r>
            <a:r>
              <a:rPr lang="en-US" sz="2800" dirty="0"/>
              <a:t>: The inward evidence of salvation is the direct witness of the Holy Spirit. The outward evidence to all men is a life of righteousness and true holiness.</a:t>
            </a:r>
          </a:p>
          <a:p>
            <a:pPr marL="514350" indent="-514350">
              <a:buAutoNum type="alphaLcParenBoth"/>
            </a:pPr>
            <a:endParaRPr lang="en-US" sz="2800" dirty="0"/>
          </a:p>
        </p:txBody>
      </p:sp>
    </p:spTree>
    <p:extLst>
      <p:ext uri="{BB962C8B-B14F-4D97-AF65-F5344CB8AC3E}">
        <p14:creationId xmlns:p14="http://schemas.microsoft.com/office/powerpoint/2010/main" val="224302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a:t>The Death of Jesus Christ was NOT a plan “B”!</a:t>
            </a:r>
          </a:p>
        </p:txBody>
      </p:sp>
      <p:sp>
        <p:nvSpPr>
          <p:cNvPr id="3" name="Content Placeholder 2"/>
          <p:cNvSpPr>
            <a:spLocks noGrp="1"/>
          </p:cNvSpPr>
          <p:nvPr>
            <p:ph idx="1"/>
          </p:nvPr>
        </p:nvSpPr>
        <p:spPr>
          <a:xfrm>
            <a:off x="400118" y="1391604"/>
            <a:ext cx="8385081" cy="5131541"/>
          </a:xfrm>
        </p:spPr>
        <p:txBody>
          <a:bodyPr>
            <a:normAutofit/>
          </a:bodyPr>
          <a:lstStyle/>
          <a:p>
            <a:r>
              <a:rPr lang="en-US" sz="2800" dirty="0"/>
              <a:t>Rev. 13:8 = “The Lamb that was slain from the creation of the world.”</a:t>
            </a:r>
          </a:p>
          <a:p>
            <a:r>
              <a:rPr lang="en-US" sz="2800" dirty="0"/>
              <a:t>Gen 3:15 = The first promise of salvation through the shedding of blood.</a:t>
            </a:r>
          </a:p>
          <a:p>
            <a:r>
              <a:rPr lang="en-US" sz="2800" dirty="0"/>
              <a:t>Heb. 10: 1 – 14 = Christ Jesus – the Sacrifice</a:t>
            </a:r>
          </a:p>
          <a:p>
            <a:r>
              <a:rPr lang="en-US" sz="2800" dirty="0"/>
              <a:t>The Atonement (kippur) = “covering with a price” The wages of sin is paid for! Jesus = vicarious sacrifice</a:t>
            </a:r>
          </a:p>
          <a:p>
            <a:r>
              <a:rPr lang="en-US" sz="2800" dirty="0"/>
              <a:t>Substitutionary atonement = Romans 5: 8</a:t>
            </a:r>
          </a:p>
          <a:p>
            <a:endParaRPr lang="en-US" sz="2800" dirty="0"/>
          </a:p>
        </p:txBody>
      </p:sp>
    </p:spTree>
    <p:extLst>
      <p:ext uri="{BB962C8B-B14F-4D97-AF65-F5344CB8AC3E}">
        <p14:creationId xmlns:p14="http://schemas.microsoft.com/office/powerpoint/2010/main" val="408873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12" y="121023"/>
            <a:ext cx="8263304" cy="1429871"/>
          </a:xfrm>
        </p:spPr>
        <p:txBody>
          <a:bodyPr>
            <a:normAutofit/>
          </a:bodyPr>
          <a:lstStyle/>
          <a:p>
            <a:r>
              <a:rPr lang="en-US" dirty="0"/>
              <a:t>The Atonement Provides For:</a:t>
            </a:r>
          </a:p>
        </p:txBody>
      </p:sp>
      <p:sp>
        <p:nvSpPr>
          <p:cNvPr id="3" name="Content Placeholder 2"/>
          <p:cNvSpPr>
            <a:spLocks noGrp="1"/>
          </p:cNvSpPr>
          <p:nvPr>
            <p:ph idx="1"/>
          </p:nvPr>
        </p:nvSpPr>
        <p:spPr>
          <a:xfrm>
            <a:off x="434912" y="1287234"/>
            <a:ext cx="8419872" cy="5253306"/>
          </a:xfrm>
        </p:spPr>
        <p:txBody>
          <a:bodyPr>
            <a:normAutofit/>
          </a:bodyPr>
          <a:lstStyle/>
          <a:p>
            <a:r>
              <a:rPr lang="en-US" sz="2800" dirty="0"/>
              <a:t>Reconciliation: Rom 5: 10 &amp; 2 Cor 5:18-19</a:t>
            </a:r>
          </a:p>
          <a:p>
            <a:r>
              <a:rPr lang="en-US" sz="2800" dirty="0"/>
              <a:t>Payment for ransom: Matt 20: 28 &amp; Mark 10:45</a:t>
            </a:r>
          </a:p>
          <a:p>
            <a:r>
              <a:rPr lang="en-US" sz="2800" dirty="0"/>
              <a:t>Pardon for transgressions &amp; sin = the penalty for our sins are paid for: John 1:29; Eph 1:7; Heb 9:22)</a:t>
            </a:r>
          </a:p>
          <a:p>
            <a:r>
              <a:rPr lang="en-US" sz="2800" dirty="0"/>
              <a:t>Power of sin over us is BROKEN: Romans 6 – 8</a:t>
            </a:r>
          </a:p>
          <a:p>
            <a:r>
              <a:rPr lang="en-US" sz="2800" dirty="0"/>
              <a:t>Provides deliverance from death: I Cor 15</a:t>
            </a:r>
          </a:p>
          <a:p>
            <a:r>
              <a:rPr lang="en-US" sz="2800" dirty="0"/>
              <a:t>Conviction = John 6:44 and John 16: 8-11</a:t>
            </a:r>
          </a:p>
          <a:p>
            <a:endParaRPr lang="en-US" sz="2800" dirty="0"/>
          </a:p>
          <a:p>
            <a:endParaRPr lang="en-US" sz="2800" dirty="0"/>
          </a:p>
        </p:txBody>
      </p:sp>
    </p:spTree>
    <p:extLst>
      <p:ext uri="{BB962C8B-B14F-4D97-AF65-F5344CB8AC3E}">
        <p14:creationId xmlns:p14="http://schemas.microsoft.com/office/powerpoint/2010/main" val="1038529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4"/>
            <a:ext cx="7770813" cy="1009656"/>
          </a:xfrm>
        </p:spPr>
        <p:txBody>
          <a:bodyPr/>
          <a:lstStyle/>
          <a:p>
            <a:r>
              <a:rPr lang="en-US" dirty="0"/>
              <a:t>Misc Vocabulary</a:t>
            </a:r>
          </a:p>
        </p:txBody>
      </p:sp>
      <p:sp>
        <p:nvSpPr>
          <p:cNvPr id="3" name="Content Placeholder 2"/>
          <p:cNvSpPr>
            <a:spLocks noGrp="1"/>
          </p:cNvSpPr>
          <p:nvPr>
            <p:ph idx="1"/>
          </p:nvPr>
        </p:nvSpPr>
        <p:spPr>
          <a:xfrm>
            <a:off x="295740" y="1130680"/>
            <a:ext cx="8628630" cy="5510712"/>
          </a:xfrm>
        </p:spPr>
        <p:txBody>
          <a:bodyPr>
            <a:normAutofit fontScale="92500" lnSpcReduction="20000"/>
          </a:bodyPr>
          <a:lstStyle/>
          <a:p>
            <a:r>
              <a:rPr lang="en-US" sz="2800" dirty="0"/>
              <a:t>Conversion = to turn around</a:t>
            </a:r>
          </a:p>
          <a:p>
            <a:r>
              <a:rPr lang="en-US" sz="2800" dirty="0"/>
              <a:t>Repentance = metanoia (Heb) – a change of mind; an act of the will; genuine sorrow for sin and turn to Him (Heb 11:6 – diligently seek Him)</a:t>
            </a:r>
          </a:p>
          <a:p>
            <a:r>
              <a:rPr lang="en-US" sz="2800" dirty="0"/>
              <a:t>Faith = Heb. 11: 1</a:t>
            </a:r>
          </a:p>
          <a:p>
            <a:r>
              <a:rPr lang="en-US" sz="2800" dirty="0"/>
              <a:t>Believe = trust fully (Gen 15:6 – Abraham)</a:t>
            </a:r>
          </a:p>
          <a:p>
            <a:r>
              <a:rPr lang="en-US" sz="2800" dirty="0"/>
              <a:t>Justification = “just as if” you never sinned – declared righteous</a:t>
            </a:r>
          </a:p>
          <a:p>
            <a:r>
              <a:rPr lang="en-US" sz="2800" dirty="0"/>
              <a:t>Regeneration = giving of divine life – God’s part</a:t>
            </a:r>
          </a:p>
          <a:p>
            <a:r>
              <a:rPr lang="en-US" sz="2800" dirty="0"/>
              <a:t>Adoption = legally “placing as a son” – the Holy Spirit’s part. Romans 8:23</a:t>
            </a:r>
          </a:p>
          <a:p>
            <a:endParaRPr lang="en-US" sz="2800" dirty="0"/>
          </a:p>
          <a:p>
            <a:endParaRPr lang="en-US" sz="2800" dirty="0"/>
          </a:p>
          <a:p>
            <a:endParaRPr lang="en-US" sz="2800" dirty="0"/>
          </a:p>
        </p:txBody>
      </p:sp>
    </p:spTree>
    <p:extLst>
      <p:ext uri="{BB962C8B-B14F-4D97-AF65-F5344CB8AC3E}">
        <p14:creationId xmlns:p14="http://schemas.microsoft.com/office/powerpoint/2010/main" val="344950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365247"/>
            <a:ext cx="7772400" cy="2000911"/>
          </a:xfrm>
        </p:spPr>
        <p:txBody>
          <a:bodyPr/>
          <a:lstStyle/>
          <a:p>
            <a:r>
              <a:rPr lang="en-US" dirty="0"/>
              <a:t>#6 The Ordinances of the Church </a:t>
            </a:r>
          </a:p>
        </p:txBody>
      </p:sp>
    </p:spTree>
    <p:extLst>
      <p:ext uri="{BB962C8B-B14F-4D97-AF65-F5344CB8AC3E}">
        <p14:creationId xmlns:p14="http://schemas.microsoft.com/office/powerpoint/2010/main" val="109015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136" y="347900"/>
            <a:ext cx="8419873" cy="6227429"/>
          </a:xfrm>
        </p:spPr>
        <p:txBody>
          <a:bodyPr>
            <a:normAutofit/>
          </a:bodyPr>
          <a:lstStyle/>
          <a:p>
            <a:r>
              <a:rPr lang="en-US" sz="2800" u="sng" dirty="0"/>
              <a:t>Baptism in Water</a:t>
            </a:r>
            <a:r>
              <a:rPr lang="en-US" sz="2800" dirty="0"/>
              <a:t>: The ordinance of baptism by immersion is commanded in Scriptures. All who repent and believe on Christ as Savior and Lord are to be baptized. Thus they declare to the world that they have died with Christ and that they also have been raised with Him to walk in newness of life. Matt 28:19; Rom 6:4</a:t>
            </a:r>
          </a:p>
          <a:p>
            <a:r>
              <a:rPr lang="en-US" sz="2800" u="sng" dirty="0"/>
              <a:t>Holy Communion</a:t>
            </a:r>
            <a:r>
              <a:rPr lang="en-US" sz="2800" dirty="0"/>
              <a:t>: The Lord’s Supper, consisting of the elements: bread and fruit of the vine – is the symbol expressing our sharing the divine nature of our Lord Jesus Christ (2 Peter 1:4); memorial of His suffering and death (I Cor 11:26); and enjoined on all believers until He comes.</a:t>
            </a:r>
            <a:endParaRPr lang="en-US" sz="2800" u="sng" dirty="0"/>
          </a:p>
        </p:txBody>
      </p:sp>
    </p:spTree>
    <p:extLst>
      <p:ext uri="{BB962C8B-B14F-4D97-AF65-F5344CB8AC3E}">
        <p14:creationId xmlns:p14="http://schemas.microsoft.com/office/powerpoint/2010/main" val="280035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21023"/>
            <a:ext cx="7770813" cy="940075"/>
          </a:xfrm>
        </p:spPr>
        <p:txBody>
          <a:bodyPr>
            <a:normAutofit/>
          </a:bodyPr>
          <a:lstStyle/>
          <a:p>
            <a:r>
              <a:rPr lang="en-US" sz="3200" dirty="0"/>
              <a:t>2 Ordinances = ordered or established</a:t>
            </a:r>
          </a:p>
        </p:txBody>
      </p:sp>
      <p:sp>
        <p:nvSpPr>
          <p:cNvPr id="5" name="Text Placeholder 4"/>
          <p:cNvSpPr>
            <a:spLocks noGrp="1"/>
          </p:cNvSpPr>
          <p:nvPr>
            <p:ph type="body" idx="1"/>
          </p:nvPr>
        </p:nvSpPr>
        <p:spPr>
          <a:xfrm>
            <a:off x="685800" y="774187"/>
            <a:ext cx="3611880" cy="614082"/>
          </a:xfrm>
        </p:spPr>
        <p:txBody>
          <a:bodyPr/>
          <a:lstStyle/>
          <a:p>
            <a:r>
              <a:rPr lang="en-US" dirty="0"/>
              <a:t>Water Baptism</a:t>
            </a:r>
          </a:p>
        </p:txBody>
      </p:sp>
      <p:sp>
        <p:nvSpPr>
          <p:cNvPr id="6" name="Content Placeholder 5"/>
          <p:cNvSpPr>
            <a:spLocks noGrp="1"/>
          </p:cNvSpPr>
          <p:nvPr>
            <p:ph sz="half" idx="2"/>
          </p:nvPr>
        </p:nvSpPr>
        <p:spPr>
          <a:xfrm>
            <a:off x="173964" y="1457849"/>
            <a:ext cx="4123716" cy="3931282"/>
          </a:xfrm>
        </p:spPr>
        <p:txBody>
          <a:bodyPr>
            <a:normAutofit/>
          </a:bodyPr>
          <a:lstStyle/>
          <a:p>
            <a:r>
              <a:rPr lang="en-US" sz="2800" dirty="0"/>
              <a:t> As a testimony of repentance – Matt 28</a:t>
            </a:r>
          </a:p>
          <a:p>
            <a:r>
              <a:rPr lang="en-US" sz="2800" dirty="0"/>
              <a:t>For believers only – Mark 16:16</a:t>
            </a:r>
          </a:p>
          <a:p>
            <a:r>
              <a:rPr lang="en-US" sz="2800" dirty="0"/>
              <a:t>Infant baptism – not Biblical!</a:t>
            </a:r>
          </a:p>
          <a:p>
            <a:r>
              <a:rPr lang="en-US" sz="2800" dirty="0"/>
              <a:t>Immersion – Rm 6:1-4</a:t>
            </a:r>
          </a:p>
          <a:p>
            <a:pPr marL="0" indent="0">
              <a:buNone/>
            </a:pPr>
            <a:endParaRPr lang="en-US" sz="2800" dirty="0"/>
          </a:p>
        </p:txBody>
      </p:sp>
      <p:sp>
        <p:nvSpPr>
          <p:cNvPr id="7" name="Text Placeholder 6"/>
          <p:cNvSpPr>
            <a:spLocks noGrp="1"/>
          </p:cNvSpPr>
          <p:nvPr>
            <p:ph type="body" sz="quarter" idx="3"/>
          </p:nvPr>
        </p:nvSpPr>
        <p:spPr>
          <a:xfrm>
            <a:off x="4844733" y="1061098"/>
            <a:ext cx="3611880" cy="614082"/>
          </a:xfrm>
        </p:spPr>
        <p:txBody>
          <a:bodyPr/>
          <a:lstStyle/>
          <a:p>
            <a:r>
              <a:rPr lang="en-US" dirty="0"/>
              <a:t>Communion</a:t>
            </a:r>
          </a:p>
        </p:txBody>
      </p:sp>
      <p:sp>
        <p:nvSpPr>
          <p:cNvPr id="8" name="Content Placeholder 7"/>
          <p:cNvSpPr>
            <a:spLocks noGrp="1"/>
          </p:cNvSpPr>
          <p:nvPr>
            <p:ph sz="quarter" idx="4"/>
          </p:nvPr>
        </p:nvSpPr>
        <p:spPr>
          <a:xfrm>
            <a:off x="4688165" y="1714077"/>
            <a:ext cx="4027448" cy="4745757"/>
          </a:xfrm>
        </p:spPr>
        <p:txBody>
          <a:bodyPr>
            <a:normAutofit lnSpcReduction="10000"/>
          </a:bodyPr>
          <a:lstStyle/>
          <a:p>
            <a:r>
              <a:rPr lang="en-US" sz="2800" dirty="0"/>
              <a:t>The Last Supper – Mark 14;22</a:t>
            </a:r>
          </a:p>
          <a:p>
            <a:r>
              <a:rPr lang="en-US" sz="2800" i="1" dirty="0"/>
              <a:t>Eucharistia</a:t>
            </a:r>
            <a:r>
              <a:rPr lang="en-US" sz="2800" dirty="0"/>
              <a:t> (Eucharist)- giving thanks</a:t>
            </a:r>
          </a:p>
          <a:p>
            <a:r>
              <a:rPr lang="en-US" sz="2800" dirty="0"/>
              <a:t>New Covenant – I Cor 11: 24 -26</a:t>
            </a:r>
          </a:p>
          <a:p>
            <a:r>
              <a:rPr lang="en-US" sz="2800" dirty="0"/>
              <a:t>Strong warning – I Cor. 11: 27 – 30</a:t>
            </a:r>
          </a:p>
          <a:p>
            <a:r>
              <a:rPr lang="en-US" sz="2800" dirty="0"/>
              <a:t>Promise of His return</a:t>
            </a:r>
          </a:p>
        </p:txBody>
      </p:sp>
      <p:pic>
        <p:nvPicPr>
          <p:cNvPr id="9" name="Picture 8" descr="Unknown.jpeg"/>
          <p:cNvPicPr>
            <a:picLocks noChangeAspect="1"/>
          </p:cNvPicPr>
          <p:nvPr/>
        </p:nvPicPr>
        <p:blipFill rotWithShape="1">
          <a:blip r:embed="rId2">
            <a:extLst>
              <a:ext uri="{28A0092B-C50C-407E-A947-70E740481C1C}">
                <a14:useLocalDpi xmlns:a14="http://schemas.microsoft.com/office/drawing/2010/main" val="0"/>
              </a:ext>
            </a:extLst>
          </a:blip>
          <a:srcRect l="45296" t="6318"/>
          <a:stretch/>
        </p:blipFill>
        <p:spPr>
          <a:xfrm rot="251652">
            <a:off x="7859698" y="774187"/>
            <a:ext cx="1193829" cy="1661812"/>
          </a:xfrm>
          <a:prstGeom prst="rect">
            <a:avLst/>
          </a:prstGeom>
        </p:spPr>
      </p:pic>
      <p:pic>
        <p:nvPicPr>
          <p:cNvPr id="10" name="Picture 9" descr="images.jpeg"/>
          <p:cNvPicPr>
            <a:picLocks noChangeAspect="1"/>
          </p:cNvPicPr>
          <p:nvPr/>
        </p:nvPicPr>
        <p:blipFill rotWithShape="1">
          <a:blip r:embed="rId3">
            <a:extLst>
              <a:ext uri="{28A0092B-C50C-407E-A947-70E740481C1C}">
                <a14:useLocalDpi xmlns:a14="http://schemas.microsoft.com/office/drawing/2010/main" val="0"/>
              </a:ext>
            </a:extLst>
          </a:blip>
          <a:srcRect l="12697" t="8188" b="13055"/>
          <a:stretch/>
        </p:blipFill>
        <p:spPr>
          <a:xfrm rot="21204045">
            <a:off x="173964" y="5389131"/>
            <a:ext cx="2483583" cy="1203594"/>
          </a:xfrm>
          <a:prstGeom prst="rect">
            <a:avLst/>
          </a:prstGeom>
        </p:spPr>
      </p:pic>
    </p:spTree>
    <p:extLst>
      <p:ext uri="{BB962C8B-B14F-4D97-AF65-F5344CB8AC3E}">
        <p14:creationId xmlns:p14="http://schemas.microsoft.com/office/powerpoint/2010/main" val="114009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p:tgtEl>
                                          <p:spTgt spid="8">
                                            <p:txEl>
                                              <p:pRg st="0" end="0"/>
                                            </p:txEl>
                                          </p:spTgt>
                                        </p:tgtEl>
                                        <p:attrNameLst>
                                          <p:attrName>ppt_y</p:attrName>
                                        </p:attrNameLst>
                                      </p:cBhvr>
                                      <p:tavLst>
                                        <p:tav tm="0">
                                          <p:val>
                                            <p:strVal val="#ppt_y+#ppt_h*1.125000"/>
                                          </p:val>
                                        </p:tav>
                                        <p:tav tm="100000">
                                          <p:val>
                                            <p:strVal val="#ppt_y"/>
                                          </p:val>
                                        </p:tav>
                                      </p:tavLst>
                                    </p:anim>
                                    <p:animEffect transition="in" filter="wipe(up)">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 calcmode="lin" valueType="num">
                                      <p:cBhvr additive="base">
                                        <p:cTn id="37" dur="500"/>
                                        <p:tgtEl>
                                          <p:spTgt spid="8">
                                            <p:txEl>
                                              <p:pRg st="1" end="1"/>
                                            </p:txEl>
                                          </p:spTgt>
                                        </p:tgtEl>
                                        <p:attrNameLst>
                                          <p:attrName>ppt_y</p:attrName>
                                        </p:attrNameLst>
                                      </p:cBhvr>
                                      <p:tavLst>
                                        <p:tav tm="0">
                                          <p:val>
                                            <p:strVal val="#ppt_y+#ppt_h*1.125000"/>
                                          </p:val>
                                        </p:tav>
                                        <p:tav tm="100000">
                                          <p:val>
                                            <p:strVal val="#ppt_y"/>
                                          </p:val>
                                        </p:tav>
                                      </p:tavLst>
                                    </p:anim>
                                    <p:animEffect transition="in" filter="wipe(up)">
                                      <p:cBhvr>
                                        <p:cTn id="38" dur="500"/>
                                        <p:tgtEl>
                                          <p:spTgt spid="8">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 calcmode="lin" valueType="num">
                                      <p:cBhvr additive="base">
                                        <p:cTn id="43" dur="500"/>
                                        <p:tgtEl>
                                          <p:spTgt spid="8">
                                            <p:txEl>
                                              <p:pRg st="2" end="2"/>
                                            </p:txEl>
                                          </p:spTgt>
                                        </p:tgtEl>
                                        <p:attrNameLst>
                                          <p:attrName>ppt_y</p:attrName>
                                        </p:attrNameLst>
                                      </p:cBhvr>
                                      <p:tavLst>
                                        <p:tav tm="0">
                                          <p:val>
                                            <p:strVal val="#ppt_y+#ppt_h*1.125000"/>
                                          </p:val>
                                        </p:tav>
                                        <p:tav tm="100000">
                                          <p:val>
                                            <p:strVal val="#ppt_y"/>
                                          </p:val>
                                        </p:tav>
                                      </p:tavLst>
                                    </p:anim>
                                    <p:animEffect transition="in" filter="wipe(up)">
                                      <p:cBhvr>
                                        <p:cTn id="44" dur="500"/>
                                        <p:tgtEl>
                                          <p:spTgt spid="8">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 calcmode="lin" valueType="num">
                                      <p:cBhvr additive="base">
                                        <p:cTn id="49" dur="500"/>
                                        <p:tgtEl>
                                          <p:spTgt spid="8">
                                            <p:txEl>
                                              <p:pRg st="3" end="3"/>
                                            </p:txEl>
                                          </p:spTgt>
                                        </p:tgtEl>
                                        <p:attrNameLst>
                                          <p:attrName>ppt_y</p:attrName>
                                        </p:attrNameLst>
                                      </p:cBhvr>
                                      <p:tavLst>
                                        <p:tav tm="0">
                                          <p:val>
                                            <p:strVal val="#ppt_y+#ppt_h*1.125000"/>
                                          </p:val>
                                        </p:tav>
                                        <p:tav tm="100000">
                                          <p:val>
                                            <p:strVal val="#ppt_y"/>
                                          </p:val>
                                        </p:tav>
                                      </p:tavLst>
                                    </p:anim>
                                    <p:animEffect transition="in" filter="wipe(up)">
                                      <p:cBhvr>
                                        <p:cTn id="50" dur="500"/>
                                        <p:tgtEl>
                                          <p:spTgt spid="8">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 calcmode="lin" valueType="num">
                                      <p:cBhvr additive="base">
                                        <p:cTn id="55" dur="500"/>
                                        <p:tgtEl>
                                          <p:spTgt spid="8">
                                            <p:txEl>
                                              <p:pRg st="4" end="4"/>
                                            </p:txEl>
                                          </p:spTgt>
                                        </p:tgtEl>
                                        <p:attrNameLst>
                                          <p:attrName>ppt_y</p:attrName>
                                        </p:attrNameLst>
                                      </p:cBhvr>
                                      <p:tavLst>
                                        <p:tav tm="0">
                                          <p:val>
                                            <p:strVal val="#ppt_y+#ppt_h*1.125000"/>
                                          </p:val>
                                        </p:tav>
                                        <p:tav tm="100000">
                                          <p:val>
                                            <p:strVal val="#ppt_y"/>
                                          </p:val>
                                        </p:tav>
                                      </p:tavLst>
                                    </p:anim>
                                    <p:animEffect transition="in" filter="wipe(up)">
                                      <p:cBhvr>
                                        <p:cTn id="56"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The Fall of Man</a:t>
            </a:r>
          </a:p>
        </p:txBody>
      </p:sp>
      <p:sp>
        <p:nvSpPr>
          <p:cNvPr id="3" name="Content Placeholder 2"/>
          <p:cNvSpPr>
            <a:spLocks noGrp="1"/>
          </p:cNvSpPr>
          <p:nvPr>
            <p:ph idx="1"/>
          </p:nvPr>
        </p:nvSpPr>
        <p:spPr/>
        <p:txBody>
          <a:bodyPr>
            <a:normAutofit/>
          </a:bodyPr>
          <a:lstStyle/>
          <a:p>
            <a:pPr marL="0" indent="0" algn="ctr">
              <a:buNone/>
            </a:pPr>
            <a:r>
              <a:rPr lang="en-US" sz="3200" dirty="0"/>
              <a:t>“Man was created good and upright; for God said, ‘Let us make man in our image, after our likeness.’ Gen 1: 26. However, man by voluntary transgression fell and thereby incurred not only physical death but also spiritual death which is separation from God (Gen 1:26-27; 2:17; 3:6; and Romans 5:12-19).</a:t>
            </a:r>
          </a:p>
        </p:txBody>
      </p:sp>
    </p:spTree>
    <p:extLst>
      <p:ext uri="{BB962C8B-B14F-4D97-AF65-F5344CB8AC3E}">
        <p14:creationId xmlns:p14="http://schemas.microsoft.com/office/powerpoint/2010/main" val="205741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226567"/>
            <a:ext cx="7772400" cy="1708521"/>
          </a:xfrm>
        </p:spPr>
        <p:txBody>
          <a:bodyPr/>
          <a:lstStyle/>
          <a:p>
            <a:r>
              <a:rPr lang="en-US" dirty="0"/>
              <a:t>#7 The Baptism in the Holy Spirit</a:t>
            </a:r>
          </a:p>
        </p:txBody>
      </p:sp>
    </p:spTree>
    <p:extLst>
      <p:ext uri="{BB962C8B-B14F-4D97-AF65-F5344CB8AC3E}">
        <p14:creationId xmlns:p14="http://schemas.microsoft.com/office/powerpoint/2010/main" val="2098947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722" y="487063"/>
            <a:ext cx="8437269" cy="5949108"/>
          </a:xfrm>
        </p:spPr>
        <p:txBody>
          <a:bodyPr>
            <a:normAutofit/>
          </a:bodyPr>
          <a:lstStyle/>
          <a:p>
            <a:r>
              <a:rPr lang="en-US" sz="2800" dirty="0"/>
              <a:t>All believers are entitled to and should ardently expect and earnestly seek the promise of the Father, the baptism in the Holy Spirit and fire, according to the command of our Lord Jesus Christ. This was the normal experience of all the early Christian church. With it comes the enduement of power for life and service, the bestowment of the gifts and their uses in the work of the ministry (Luke 24:49; Acts1: 4&amp;8; I Cor 12:1-31). </a:t>
            </a:r>
          </a:p>
          <a:p>
            <a:r>
              <a:rPr lang="en-US" sz="2800" dirty="0"/>
              <a:t>This experience is distinct from and subsequent to the experience of new birth (Acts 8:12-17; 10:44-46; 11:14-16; 15:7-9).</a:t>
            </a:r>
          </a:p>
        </p:txBody>
      </p:sp>
    </p:spTree>
    <p:extLst>
      <p:ext uri="{BB962C8B-B14F-4D97-AF65-F5344CB8AC3E}">
        <p14:creationId xmlns:p14="http://schemas.microsoft.com/office/powerpoint/2010/main" val="3504500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1716F9-C86A-63AA-3A14-E7C838AF71D1}"/>
              </a:ext>
            </a:extLst>
          </p:cNvPr>
          <p:cNvSpPr>
            <a:spLocks noGrp="1"/>
          </p:cNvSpPr>
          <p:nvPr>
            <p:ph idx="1"/>
          </p:nvPr>
        </p:nvSpPr>
        <p:spPr>
          <a:xfrm>
            <a:off x="685800" y="566670"/>
            <a:ext cx="7770813" cy="5872767"/>
          </a:xfrm>
        </p:spPr>
        <p:txBody>
          <a:bodyPr>
            <a:normAutofit/>
          </a:bodyPr>
          <a:lstStyle/>
          <a:p>
            <a:r>
              <a:rPr lang="en-US" sz="2800" dirty="0"/>
              <a:t>Luke 24: 49 “I am going to send you what My Father has promised; but stay in the city until you have been clothed with the power from on high.”</a:t>
            </a:r>
          </a:p>
          <a:p>
            <a:r>
              <a:rPr lang="en-US" sz="2800" dirty="0"/>
              <a:t>Acts 1: 4&amp;8 “…Do not leave Jerusalem, but wait for the gift My Father promised and you have heard me speak about.”</a:t>
            </a:r>
          </a:p>
          <a:p>
            <a:r>
              <a:rPr lang="en-US" sz="2800" dirty="0"/>
              <a:t>I Corinthians 12: 1- 31</a:t>
            </a:r>
          </a:p>
          <a:p>
            <a:pPr lvl="1"/>
            <a:r>
              <a:rPr lang="en-US" sz="2600" dirty="0"/>
              <a:t>1-11 Intro to the gifts of the Holy Spirit</a:t>
            </a:r>
          </a:p>
          <a:p>
            <a:pPr lvl="1"/>
            <a:r>
              <a:rPr lang="en-US" sz="2600" dirty="0"/>
              <a:t>12-31 Definition of the charismatic gifts</a:t>
            </a:r>
          </a:p>
          <a:p>
            <a:pPr lvl="2"/>
            <a:r>
              <a:rPr lang="en-US" sz="2400" dirty="0"/>
              <a:t>Charismatics vs Pentecostals</a:t>
            </a:r>
          </a:p>
          <a:p>
            <a:endParaRPr lang="en-US" sz="2800" dirty="0"/>
          </a:p>
        </p:txBody>
      </p:sp>
    </p:spTree>
    <p:extLst>
      <p:ext uri="{BB962C8B-B14F-4D97-AF65-F5344CB8AC3E}">
        <p14:creationId xmlns:p14="http://schemas.microsoft.com/office/powerpoint/2010/main" val="1499235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70CB-35E0-4521-8782-10ECCAA88E6F}"/>
              </a:ext>
            </a:extLst>
          </p:cNvPr>
          <p:cNvSpPr>
            <a:spLocks noGrp="1"/>
          </p:cNvSpPr>
          <p:nvPr>
            <p:ph type="title"/>
          </p:nvPr>
        </p:nvSpPr>
        <p:spPr>
          <a:xfrm>
            <a:off x="685800" y="121024"/>
            <a:ext cx="7770813" cy="1153984"/>
          </a:xfrm>
        </p:spPr>
        <p:txBody>
          <a:bodyPr>
            <a:normAutofit/>
          </a:bodyPr>
          <a:lstStyle/>
          <a:p>
            <a:r>
              <a:rPr lang="en-US" sz="3200" dirty="0"/>
              <a:t>HS Baptism = distinct from and subsequent to salvation</a:t>
            </a:r>
          </a:p>
        </p:txBody>
      </p:sp>
      <p:sp>
        <p:nvSpPr>
          <p:cNvPr id="3" name="Content Placeholder 2">
            <a:extLst>
              <a:ext uri="{FF2B5EF4-FFF2-40B4-BE49-F238E27FC236}">
                <a16:creationId xmlns:a16="http://schemas.microsoft.com/office/drawing/2014/main" id="{D7F6E125-4825-704E-950B-D300A5FD1213}"/>
              </a:ext>
            </a:extLst>
          </p:cNvPr>
          <p:cNvSpPr>
            <a:spLocks noGrp="1"/>
          </p:cNvSpPr>
          <p:nvPr>
            <p:ph idx="1"/>
          </p:nvPr>
        </p:nvSpPr>
        <p:spPr>
          <a:xfrm>
            <a:off x="685800" y="1880315"/>
            <a:ext cx="7770813" cy="4378817"/>
          </a:xfrm>
        </p:spPr>
        <p:txBody>
          <a:bodyPr/>
          <a:lstStyle/>
          <a:p>
            <a:r>
              <a:rPr lang="en-US" sz="2400" dirty="0"/>
              <a:t>Acts 8:12-17 When Peter and John came to Samaria, “When they arrived, they prayed for the new believers there that they might receive the Holy Spirit, because the Holy Spirit had not yet come on any of them; … then Peter and John placed their hands on them, and they received the Holy Spirit.”</a:t>
            </a:r>
          </a:p>
          <a:p>
            <a:r>
              <a:rPr lang="en-US" sz="2400" dirty="0"/>
              <a:t>Acts 10:44-46, “…they were astonished that the gift of the Holy Spirit had been poured out even on Gentiles. For they heard them speaking in tongues and praising God.”</a:t>
            </a:r>
          </a:p>
          <a:p>
            <a:endParaRPr lang="en-US" dirty="0"/>
          </a:p>
        </p:txBody>
      </p:sp>
    </p:spTree>
    <p:extLst>
      <p:ext uri="{BB962C8B-B14F-4D97-AF65-F5344CB8AC3E}">
        <p14:creationId xmlns:p14="http://schemas.microsoft.com/office/powerpoint/2010/main" val="1912291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8DED49-7B88-4163-E109-D587292E0C24}"/>
              </a:ext>
            </a:extLst>
          </p:cNvPr>
          <p:cNvSpPr>
            <a:spLocks noGrp="1"/>
          </p:cNvSpPr>
          <p:nvPr>
            <p:ph idx="1"/>
          </p:nvPr>
        </p:nvSpPr>
        <p:spPr>
          <a:xfrm>
            <a:off x="686593" y="1107583"/>
            <a:ext cx="7770813" cy="5314794"/>
          </a:xfrm>
        </p:spPr>
        <p:txBody>
          <a:bodyPr>
            <a:normAutofit/>
          </a:bodyPr>
          <a:lstStyle/>
          <a:p>
            <a:r>
              <a:rPr lang="en-US" sz="2800" dirty="0"/>
              <a:t>Acts 11:14-16, “As I began to speak, the Holy Spirit came on them as He had come on us at the beginning…”</a:t>
            </a:r>
          </a:p>
          <a:p>
            <a:endParaRPr lang="en-US" sz="2800" dirty="0"/>
          </a:p>
          <a:p>
            <a:r>
              <a:rPr lang="en-US" sz="2800" dirty="0"/>
              <a:t>Acts 15:7-9, “…God, who knows the heart, showed that He accepted them by giving the Holy Spirit to them, just as He did to us. He did not discriminate between us and them, for He purified their hearts by faith.”</a:t>
            </a:r>
          </a:p>
          <a:p>
            <a:endParaRPr lang="en-US" sz="2800" dirty="0"/>
          </a:p>
          <a:p>
            <a:endParaRPr lang="en-US" sz="2800" dirty="0"/>
          </a:p>
        </p:txBody>
      </p:sp>
    </p:spTree>
    <p:extLst>
      <p:ext uri="{BB962C8B-B14F-4D97-AF65-F5344CB8AC3E}">
        <p14:creationId xmlns:p14="http://schemas.microsoft.com/office/powerpoint/2010/main" val="3734353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29" y="1061098"/>
            <a:ext cx="7770813" cy="5482546"/>
          </a:xfrm>
        </p:spPr>
        <p:txBody>
          <a:bodyPr>
            <a:normAutofit/>
          </a:bodyPr>
          <a:lstStyle/>
          <a:p>
            <a:r>
              <a:rPr lang="en-US" sz="2800" dirty="0"/>
              <a:t>With the baptism in the Holy Spirit comes such experiences as an overflowing fullness of the Spirit (John 7: 37-39; Acts 4:8),</a:t>
            </a:r>
          </a:p>
          <a:p>
            <a:r>
              <a:rPr lang="en-US" sz="2800" dirty="0"/>
              <a:t> a deepened reverence for God (Acts 2:43; Heb 12:28), </a:t>
            </a:r>
          </a:p>
          <a:p>
            <a:r>
              <a:rPr lang="en-US" sz="2800" dirty="0"/>
              <a:t>an intensified consecration to God and dedication to His work (Acts 2:42),</a:t>
            </a:r>
          </a:p>
          <a:p>
            <a:r>
              <a:rPr lang="en-US" sz="2800" dirty="0"/>
              <a:t> and a more active love for Christ, for His Word and for the lost (Mark 16:20).</a:t>
            </a:r>
          </a:p>
        </p:txBody>
      </p:sp>
    </p:spTree>
    <p:extLst>
      <p:ext uri="{BB962C8B-B14F-4D97-AF65-F5344CB8AC3E}">
        <p14:creationId xmlns:p14="http://schemas.microsoft.com/office/powerpoint/2010/main" val="2187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42EFA-F0CB-26F0-770F-49D379EA8DF2}"/>
              </a:ext>
            </a:extLst>
          </p:cNvPr>
          <p:cNvSpPr>
            <a:spLocks noGrp="1"/>
          </p:cNvSpPr>
          <p:nvPr>
            <p:ph idx="1"/>
          </p:nvPr>
        </p:nvSpPr>
        <p:spPr>
          <a:xfrm>
            <a:off x="582769" y="1088264"/>
            <a:ext cx="7770813" cy="5769736"/>
          </a:xfrm>
        </p:spPr>
        <p:txBody>
          <a:bodyPr>
            <a:normAutofit/>
          </a:bodyPr>
          <a:lstStyle/>
          <a:p>
            <a:r>
              <a:rPr lang="en-US" sz="2800" dirty="0"/>
              <a:t>With the baptism in the Holy Spirit comes such experiences as an overflowing fullness of the Spirit </a:t>
            </a:r>
          </a:p>
          <a:p>
            <a:pPr marL="0" indent="0">
              <a:buNone/>
            </a:pPr>
            <a:r>
              <a:rPr lang="en-US" sz="2800" dirty="0"/>
              <a:t>	</a:t>
            </a:r>
          </a:p>
          <a:p>
            <a:pPr lvl="2"/>
            <a:r>
              <a:rPr lang="en-US" sz="2400" dirty="0"/>
              <a:t>John 7: 37-39, “…Whoever believes in Me, as Scripture has said, ‘rivers of living water will flow from within them’”.</a:t>
            </a:r>
          </a:p>
          <a:p>
            <a:pPr lvl="2"/>
            <a:endParaRPr lang="en-US" sz="2400" dirty="0"/>
          </a:p>
          <a:p>
            <a:pPr lvl="2"/>
            <a:r>
              <a:rPr lang="en-US" sz="2400" dirty="0"/>
              <a:t>Acts 4:8, “Then Peter, filled with the Holy Spirit, said to them…”</a:t>
            </a:r>
          </a:p>
          <a:p>
            <a:pPr lvl="1"/>
            <a:endParaRPr lang="en-US" sz="2600" dirty="0"/>
          </a:p>
          <a:p>
            <a:pPr lvl="1"/>
            <a:endParaRPr lang="en-US" sz="2600" dirty="0"/>
          </a:p>
          <a:p>
            <a:endParaRPr lang="en-US" sz="2800" dirty="0"/>
          </a:p>
        </p:txBody>
      </p:sp>
    </p:spTree>
    <p:extLst>
      <p:ext uri="{BB962C8B-B14F-4D97-AF65-F5344CB8AC3E}">
        <p14:creationId xmlns:p14="http://schemas.microsoft.com/office/powerpoint/2010/main" val="3900737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2702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we as human beings?</a:t>
            </a:r>
          </a:p>
        </p:txBody>
      </p:sp>
      <p:sp>
        <p:nvSpPr>
          <p:cNvPr id="3" name="Content Placeholder 2"/>
          <p:cNvSpPr>
            <a:spLocks noGrp="1"/>
          </p:cNvSpPr>
          <p:nvPr>
            <p:ph idx="1"/>
          </p:nvPr>
        </p:nvSpPr>
        <p:spPr/>
        <p:txBody>
          <a:bodyPr>
            <a:normAutofit/>
          </a:bodyPr>
          <a:lstStyle/>
          <a:p>
            <a:r>
              <a:rPr lang="en-US" sz="2800" dirty="0"/>
              <a:t>Psalms 8: 4-5, “What is man that You are mindful of him, the son of man that you care for him? You made him a little lower than the heavenly beings (angels) and crowned him with glory and honor. You made him ruler over the works of Your hands; You put everything under his feet.”</a:t>
            </a:r>
          </a:p>
          <a:p>
            <a:r>
              <a:rPr lang="en-US" sz="2800" dirty="0"/>
              <a:t>There is a sharp distinction between man and all other creatures/creation!</a:t>
            </a:r>
          </a:p>
        </p:txBody>
      </p:sp>
    </p:spTree>
    <p:extLst>
      <p:ext uri="{BB962C8B-B14F-4D97-AF65-F5344CB8AC3E}">
        <p14:creationId xmlns:p14="http://schemas.microsoft.com/office/powerpoint/2010/main" val="103594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91432"/>
            <a:ext cx="7770813" cy="5534731"/>
          </a:xfrm>
        </p:spPr>
        <p:txBody>
          <a:bodyPr>
            <a:normAutofit/>
          </a:bodyPr>
          <a:lstStyle/>
          <a:p>
            <a:r>
              <a:rPr lang="en-US" sz="2800" dirty="0"/>
              <a:t>Creation vs. Evolution vs. Theistic Evolution</a:t>
            </a:r>
          </a:p>
          <a:p>
            <a:r>
              <a:rPr lang="en-US" sz="2800" dirty="0"/>
              <a:t>New Earth vs. Old Earth Perspective</a:t>
            </a:r>
          </a:p>
          <a:p>
            <a:r>
              <a:rPr lang="en-US" sz="2800" dirty="0"/>
              <a:t>Trichotomist vs. Dichotomist</a:t>
            </a:r>
          </a:p>
          <a:p>
            <a:pPr marL="0" indent="0">
              <a:buNone/>
            </a:pPr>
            <a:endParaRPr lang="en-US" sz="2800" dirty="0"/>
          </a:p>
        </p:txBody>
      </p:sp>
      <p:graphicFrame>
        <p:nvGraphicFramePr>
          <p:cNvPr id="7" name="Chart 6"/>
          <p:cNvGraphicFramePr/>
          <p:nvPr>
            <p:extLst>
              <p:ext uri="{D42A27DB-BD31-4B8C-83A1-F6EECF244321}">
                <p14:modId xmlns:p14="http://schemas.microsoft.com/office/powerpoint/2010/main" val="3716445104"/>
              </p:ext>
            </p:extLst>
          </p:nvPr>
        </p:nvGraphicFramePr>
        <p:xfrm>
          <a:off x="27907" y="2632049"/>
          <a:ext cx="4025462"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extLst>
              <p:ext uri="{D42A27DB-BD31-4B8C-83A1-F6EECF244321}">
                <p14:modId xmlns:p14="http://schemas.microsoft.com/office/powerpoint/2010/main" val="4233971560"/>
              </p:ext>
            </p:extLst>
          </p:nvPr>
        </p:nvGraphicFramePr>
        <p:xfrm>
          <a:off x="3872517" y="2492888"/>
          <a:ext cx="4930078"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763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69753"/>
            <a:ext cx="7770813" cy="5586916"/>
          </a:xfrm>
        </p:spPr>
        <p:txBody>
          <a:bodyPr>
            <a:normAutofit/>
          </a:bodyPr>
          <a:lstStyle/>
          <a:p>
            <a:r>
              <a:rPr lang="en-US" sz="2800" dirty="0"/>
              <a:t>Soul = the self, conscious life, personality, unique characteristics of self, intellect, emotions, and will</a:t>
            </a:r>
          </a:p>
          <a:p>
            <a:endParaRPr lang="en-US" sz="2800" dirty="0"/>
          </a:p>
          <a:p>
            <a:r>
              <a:rPr lang="en-US" sz="2800" dirty="0"/>
              <a:t>Spirit = “the being within”, the body houses the spirit, the God conscious part of every individual. </a:t>
            </a:r>
          </a:p>
          <a:p>
            <a:r>
              <a:rPr lang="en-US" sz="2800" dirty="0"/>
              <a:t>Ephesians 2: 1- 10 = Our spirit is “dead” without Christ….</a:t>
            </a:r>
          </a:p>
        </p:txBody>
      </p:sp>
    </p:spTree>
    <p:extLst>
      <p:ext uri="{BB962C8B-B14F-4D97-AF65-F5344CB8AC3E}">
        <p14:creationId xmlns:p14="http://schemas.microsoft.com/office/powerpoint/2010/main" val="156052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image of God</a:t>
            </a:r>
          </a:p>
        </p:txBody>
      </p:sp>
      <p:sp>
        <p:nvSpPr>
          <p:cNvPr id="3" name="Content Placeholder 2"/>
          <p:cNvSpPr>
            <a:spLocks noGrp="1"/>
          </p:cNvSpPr>
          <p:nvPr>
            <p:ph idx="1"/>
          </p:nvPr>
        </p:nvSpPr>
        <p:spPr>
          <a:xfrm>
            <a:off x="685800" y="1550894"/>
            <a:ext cx="7770813" cy="4827955"/>
          </a:xfrm>
        </p:spPr>
        <p:txBody>
          <a:bodyPr>
            <a:normAutofit/>
          </a:bodyPr>
          <a:lstStyle/>
          <a:p>
            <a:r>
              <a:rPr lang="en-US" sz="2800" dirty="0"/>
              <a:t>Mankind was created in the “image of God” = Hebrew word “</a:t>
            </a:r>
            <a:r>
              <a:rPr lang="en-US" sz="2800" i="1" dirty="0"/>
              <a:t>tselem</a:t>
            </a:r>
            <a:r>
              <a:rPr lang="en-US" sz="2800" dirty="0"/>
              <a:t>” meaning “in the nature of God”</a:t>
            </a:r>
          </a:p>
          <a:p>
            <a:r>
              <a:rPr lang="en-US" sz="2800" dirty="0"/>
              <a:t>A moral image = includes our will, ability to self-determine, to choose to follow God or resist His presence</a:t>
            </a:r>
          </a:p>
          <a:p>
            <a:r>
              <a:rPr lang="en-US" sz="2800" dirty="0"/>
              <a:t>Eph 4: 24 = God provided a “new self, created to be like God in true righteousness and holiness” through Jesus Christ.</a:t>
            </a:r>
          </a:p>
        </p:txBody>
      </p:sp>
    </p:spTree>
    <p:extLst>
      <p:ext uri="{BB962C8B-B14F-4D97-AF65-F5344CB8AC3E}">
        <p14:creationId xmlns:p14="http://schemas.microsoft.com/office/powerpoint/2010/main" val="14736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 of Sin</a:t>
            </a:r>
          </a:p>
        </p:txBody>
      </p:sp>
      <p:sp>
        <p:nvSpPr>
          <p:cNvPr id="3" name="Content Placeholder 2"/>
          <p:cNvSpPr>
            <a:spLocks noGrp="1"/>
          </p:cNvSpPr>
          <p:nvPr>
            <p:ph idx="1"/>
          </p:nvPr>
        </p:nvSpPr>
        <p:spPr>
          <a:xfrm>
            <a:off x="382722" y="1603079"/>
            <a:ext cx="8350287" cy="4870615"/>
          </a:xfrm>
        </p:spPr>
        <p:txBody>
          <a:bodyPr>
            <a:normAutofit/>
          </a:bodyPr>
          <a:lstStyle/>
          <a:p>
            <a:r>
              <a:rPr lang="en-US" sz="3200" dirty="0"/>
              <a:t>Started in the abuse of the freedom given to created beings who have a </a:t>
            </a:r>
            <a:r>
              <a:rPr lang="en-US" sz="3200" dirty="0">
                <a:solidFill>
                  <a:schemeClr val="accent3">
                    <a:lumMod val="60000"/>
                    <a:lumOff val="40000"/>
                  </a:schemeClr>
                </a:solidFill>
              </a:rPr>
              <a:t>will. </a:t>
            </a:r>
            <a:endParaRPr lang="en-US" sz="3200" dirty="0"/>
          </a:p>
          <a:p>
            <a:r>
              <a:rPr lang="en-US" sz="3200" dirty="0"/>
              <a:t>It breaks away from a relationship of obedience and faith in God and goes to self-determination and gratification… we choose not to relate with or to not obey God.</a:t>
            </a:r>
          </a:p>
          <a:p>
            <a:r>
              <a:rPr lang="en-US" sz="3200" dirty="0"/>
              <a:t>Moral Character = choosing that which is right – determines what our character is…</a:t>
            </a:r>
          </a:p>
        </p:txBody>
      </p:sp>
    </p:spTree>
    <p:extLst>
      <p:ext uri="{BB962C8B-B14F-4D97-AF65-F5344CB8AC3E}">
        <p14:creationId xmlns:p14="http://schemas.microsoft.com/office/powerpoint/2010/main" val="88085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Examine Gen 3…</a:t>
            </a:r>
          </a:p>
        </p:txBody>
      </p:sp>
      <p:sp>
        <p:nvSpPr>
          <p:cNvPr id="3" name="Content Placeholder 2"/>
          <p:cNvSpPr>
            <a:spLocks noGrp="1"/>
          </p:cNvSpPr>
          <p:nvPr>
            <p:ph idx="1"/>
          </p:nvPr>
        </p:nvSpPr>
        <p:spPr>
          <a:xfrm>
            <a:off x="452308" y="1869141"/>
            <a:ext cx="8298098" cy="4549634"/>
          </a:xfrm>
        </p:spPr>
        <p:txBody>
          <a:bodyPr>
            <a:normAutofit lnSpcReduction="10000"/>
          </a:bodyPr>
          <a:lstStyle/>
          <a:p>
            <a:r>
              <a:rPr lang="en-US" sz="2800" dirty="0"/>
              <a:t>Romans 6:23 = the wages of sin is DEATH</a:t>
            </a:r>
          </a:p>
          <a:p>
            <a:endParaRPr lang="en-US" sz="2800" dirty="0"/>
          </a:p>
          <a:p>
            <a:r>
              <a:rPr lang="en-US" sz="2800" dirty="0"/>
              <a:t>Romans 7: 24 = wretched person I am!!!</a:t>
            </a:r>
          </a:p>
          <a:p>
            <a:endParaRPr lang="en-US" sz="2800" dirty="0"/>
          </a:p>
          <a:p>
            <a:r>
              <a:rPr lang="en-US" sz="2800" dirty="0"/>
              <a:t>Romans 3: 23 = ALL have sinned! </a:t>
            </a:r>
          </a:p>
          <a:p>
            <a:endParaRPr lang="en-US" sz="2800" dirty="0"/>
          </a:p>
          <a:p>
            <a:r>
              <a:rPr lang="en-US" sz="2800" dirty="0"/>
              <a:t>Isaiah 53: 1-5 = Iniquity, Transgressions, Infirmity</a:t>
            </a:r>
          </a:p>
        </p:txBody>
      </p:sp>
    </p:spTree>
    <p:extLst>
      <p:ext uri="{BB962C8B-B14F-4D97-AF65-F5344CB8AC3E}">
        <p14:creationId xmlns:p14="http://schemas.microsoft.com/office/powerpoint/2010/main" val="273297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6CC3C-CAEC-1D2A-10ED-B8CFFA62DD48}"/>
              </a:ext>
            </a:extLst>
          </p:cNvPr>
          <p:cNvSpPr>
            <a:spLocks noGrp="1"/>
          </p:cNvSpPr>
          <p:nvPr>
            <p:ph idx="1"/>
          </p:nvPr>
        </p:nvSpPr>
        <p:spPr>
          <a:xfrm>
            <a:off x="685800" y="772732"/>
            <a:ext cx="7770813" cy="5353431"/>
          </a:xfrm>
        </p:spPr>
        <p:txBody>
          <a:bodyPr>
            <a:normAutofit/>
          </a:bodyPr>
          <a:lstStyle/>
          <a:p>
            <a:r>
              <a:rPr lang="en-US" sz="2800" dirty="0"/>
              <a:t>Romans 6:23</a:t>
            </a:r>
          </a:p>
          <a:p>
            <a:pPr marL="0" indent="0">
              <a:buNone/>
            </a:pPr>
            <a:r>
              <a:rPr lang="en-US" sz="2800" dirty="0"/>
              <a:t>“For the wages of sin is death, but the gift of God is eternal life in Christ.”</a:t>
            </a:r>
          </a:p>
          <a:p>
            <a:pPr marL="0" indent="0">
              <a:buNone/>
            </a:pPr>
            <a:endParaRPr lang="en-US" sz="2800" dirty="0"/>
          </a:p>
          <a:p>
            <a:pPr marL="0" indent="0">
              <a:buNone/>
            </a:pPr>
            <a:r>
              <a:rPr lang="en-US" sz="2800" dirty="0"/>
              <a:t>Romans 7: 24 &amp; 25</a:t>
            </a:r>
          </a:p>
          <a:p>
            <a:pPr marL="0" indent="0">
              <a:buNone/>
            </a:pPr>
            <a:r>
              <a:rPr lang="en-US" sz="2800" dirty="0"/>
              <a:t>“What a wretched man I am! Who will rescue me from this body that is subject to death? Thanks be to God, Who delivers me through Jesus Christ our Lord…”</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7823130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331</TotalTime>
  <Words>1808</Words>
  <Application>Microsoft Macintosh PowerPoint</Application>
  <PresentationFormat>On-screen Show (4:3)</PresentationFormat>
  <Paragraphs>112</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Calisto MT</vt:lpstr>
      <vt:lpstr>Story</vt:lpstr>
      <vt:lpstr>Intro to the History &amp; Theology of the Assemblies of God</vt:lpstr>
      <vt:lpstr>#4 The Fall of Man</vt:lpstr>
      <vt:lpstr>What are we as human beings?</vt:lpstr>
      <vt:lpstr>PowerPoint Presentation</vt:lpstr>
      <vt:lpstr>PowerPoint Presentation</vt:lpstr>
      <vt:lpstr>In the image of God</vt:lpstr>
      <vt:lpstr>Origin of Sin</vt:lpstr>
      <vt:lpstr>Examine Gen 3…</vt:lpstr>
      <vt:lpstr>PowerPoint Presentation</vt:lpstr>
      <vt:lpstr>PowerPoint Presentation</vt:lpstr>
      <vt:lpstr> </vt:lpstr>
      <vt:lpstr>#5. The Salvation of Man</vt:lpstr>
      <vt:lpstr>PowerPoint Presentation</vt:lpstr>
      <vt:lpstr>The Death of Jesus Christ was NOT a plan “B”!</vt:lpstr>
      <vt:lpstr>The Atonement Provides For:</vt:lpstr>
      <vt:lpstr>Misc Vocabulary</vt:lpstr>
      <vt:lpstr>#6 The Ordinances of the Church </vt:lpstr>
      <vt:lpstr>PowerPoint Presentation</vt:lpstr>
      <vt:lpstr>2 Ordinances = ordered or established</vt:lpstr>
      <vt:lpstr>#7 The Baptism in the Holy Spirit</vt:lpstr>
      <vt:lpstr>PowerPoint Presentation</vt:lpstr>
      <vt:lpstr>PowerPoint Presentation</vt:lpstr>
      <vt:lpstr>HS Baptism = distinct from and subsequent to salvation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the History &amp; Theology of the Assemblies of God</dc:title>
  <dc:creator>JoAnn L. Smith</dc:creator>
  <cp:lastModifiedBy>JoAnn Smith</cp:lastModifiedBy>
  <cp:revision>24</cp:revision>
  <dcterms:created xsi:type="dcterms:W3CDTF">2016-10-25T18:50:47Z</dcterms:created>
  <dcterms:modified xsi:type="dcterms:W3CDTF">2024-04-04T00:53:23Z</dcterms:modified>
</cp:coreProperties>
</file>